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6" r:id="rId1"/>
  </p:sldMasterIdLst>
  <p:notesMasterIdLst>
    <p:notesMasterId r:id="rId29"/>
  </p:notesMasterIdLst>
  <p:sldIdLst>
    <p:sldId id="256" r:id="rId2"/>
    <p:sldId id="275" r:id="rId3"/>
    <p:sldId id="276" r:id="rId4"/>
    <p:sldId id="278" r:id="rId5"/>
    <p:sldId id="279" r:id="rId6"/>
    <p:sldId id="280" r:id="rId7"/>
    <p:sldId id="284" r:id="rId8"/>
    <p:sldId id="281" r:id="rId9"/>
    <p:sldId id="283" r:id="rId10"/>
    <p:sldId id="285" r:id="rId11"/>
    <p:sldId id="282"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94559"/>
  </p:normalViewPr>
  <p:slideViewPr>
    <p:cSldViewPr snapToGrid="0" snapToObjects="1">
      <p:cViewPr varScale="1">
        <p:scale>
          <a:sx n="85" d="100"/>
          <a:sy n="85" d="100"/>
        </p:scale>
        <p:origin x="2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7" name="Shape 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64" name="Shape 9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70" name="Shape 9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70" name="Shape 9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47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dirty="0"/>
          </a:p>
        </p:txBody>
      </p:sp>
    </p:spTree>
    <p:extLst>
      <p:ext uri="{BB962C8B-B14F-4D97-AF65-F5344CB8AC3E}">
        <p14:creationId xmlns:p14="http://schemas.microsoft.com/office/powerpoint/2010/main" val="49819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dirty="0"/>
          </a:p>
        </p:txBody>
      </p:sp>
    </p:spTree>
    <p:extLst>
      <p:ext uri="{BB962C8B-B14F-4D97-AF65-F5344CB8AC3E}">
        <p14:creationId xmlns:p14="http://schemas.microsoft.com/office/powerpoint/2010/main" val="41915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dirty="0"/>
          </a:p>
        </p:txBody>
      </p:sp>
    </p:spTree>
    <p:extLst>
      <p:ext uri="{BB962C8B-B14F-4D97-AF65-F5344CB8AC3E}">
        <p14:creationId xmlns:p14="http://schemas.microsoft.com/office/powerpoint/2010/main" val="182182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dirty="0"/>
          </a:p>
        </p:txBody>
      </p:sp>
    </p:spTree>
    <p:extLst>
      <p:ext uri="{BB962C8B-B14F-4D97-AF65-F5344CB8AC3E}">
        <p14:creationId xmlns:p14="http://schemas.microsoft.com/office/powerpoint/2010/main" val="66892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http://twitter.com/icann" TargetMode="External"/><Relationship Id="rId11" Type="http://schemas.openxmlformats.org/officeDocument/2006/relationships/image" Target="../media/image21.png"/><Relationship Id="rId12" Type="http://schemas.openxmlformats.org/officeDocument/2006/relationships/hyperlink" Target="http://www.facebook.com/icannorg" TargetMode="External"/><Relationship Id="rId13" Type="http://schemas.openxmlformats.org/officeDocument/2006/relationships/hyperlink" Target="http://facebook.com/icannorg" TargetMode="External"/><Relationship Id="rId14" Type="http://schemas.openxmlformats.org/officeDocument/2006/relationships/image" Target="../media/image22.png"/><Relationship Id="rId15" Type="http://schemas.openxmlformats.org/officeDocument/2006/relationships/hyperlink" Target="http://youtube.com/user/ICANNnews" TargetMode="External"/><Relationship Id="rId16" Type="http://schemas.openxmlformats.org/officeDocument/2006/relationships/image" Target="../media/image23.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hyperlink" Target="http://www.flickr.com/photos/icann" TargetMode="External"/><Relationship Id="rId4" Type="http://schemas.openxmlformats.org/officeDocument/2006/relationships/hyperlink" Target="http://flickr.com/photos/icann" TargetMode="External"/><Relationship Id="rId5" Type="http://schemas.openxmlformats.org/officeDocument/2006/relationships/image" Target="../media/image19.png"/><Relationship Id="rId6" Type="http://schemas.openxmlformats.org/officeDocument/2006/relationships/hyperlink" Target="https://www.linkedin.com/company/icann" TargetMode="External"/><Relationship Id="rId7" Type="http://schemas.openxmlformats.org/officeDocument/2006/relationships/hyperlink" Target="http://linkedin.com/company/icann" TargetMode="External"/><Relationship Id="rId8"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20"/>
        <p:cNvGrpSpPr/>
        <p:nvPr/>
      </p:nvGrpSpPr>
      <p:grpSpPr>
        <a:xfrm>
          <a:off x="0" y="0"/>
          <a:ext cx="0" cy="0"/>
          <a:chOff x="0" y="0"/>
          <a:chExt cx="0" cy="0"/>
        </a:xfrm>
      </p:grpSpPr>
      <p:sp>
        <p:nvSpPr>
          <p:cNvPr id="21" name="Shape 21"/>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Shape 22"/>
          <p:cNvCxnSpPr/>
          <p:nvPr/>
        </p:nvCxnSpPr>
        <p:spPr>
          <a:xfrm rot="10800000">
            <a:off x="0" y="6124511"/>
            <a:ext cx="1790417" cy="0"/>
          </a:xfrm>
          <a:prstGeom prst="straightConnector1">
            <a:avLst/>
          </a:prstGeom>
          <a:noFill/>
          <a:ln w="12700" cap="flat" cmpd="sng">
            <a:solidFill>
              <a:srgbClr val="0B3458"/>
            </a:solidFill>
            <a:prstDash val="solid"/>
            <a:round/>
            <a:headEnd type="none" w="med" len="med"/>
            <a:tailEnd type="none" w="med" len="med"/>
          </a:ln>
        </p:spPr>
      </p:cxnSp>
      <p:cxnSp>
        <p:nvCxnSpPr>
          <p:cNvPr id="23" name="Shape 23"/>
          <p:cNvCxnSpPr/>
          <p:nvPr/>
        </p:nvCxnSpPr>
        <p:spPr>
          <a:xfrm rot="10800000">
            <a:off x="1878696" y="6124511"/>
            <a:ext cx="6693408" cy="0"/>
          </a:xfrm>
          <a:prstGeom prst="straightConnector1">
            <a:avLst/>
          </a:prstGeom>
          <a:noFill/>
          <a:ln w="12700" cap="flat" cmpd="sng">
            <a:solidFill>
              <a:srgbClr val="0B3458"/>
            </a:solidFill>
            <a:prstDash val="solid"/>
            <a:round/>
            <a:headEnd type="none" w="med" len="med"/>
            <a:tailEnd type="none" w="med" len="med"/>
          </a:ln>
        </p:spPr>
      </p:cxnSp>
      <p:sp>
        <p:nvSpPr>
          <p:cNvPr id="24" name="Shape 24"/>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6" name="Shape 26"/>
          <p:cNvCxnSpPr/>
          <p:nvPr/>
        </p:nvCxnSpPr>
        <p:spPr>
          <a:xfrm rot="10800000">
            <a:off x="1834554" y="3552825"/>
            <a:ext cx="0" cy="2529961"/>
          </a:xfrm>
          <a:prstGeom prst="straightConnector1">
            <a:avLst/>
          </a:prstGeom>
          <a:noFill/>
          <a:ln w="12700" cap="flat" cmpd="sng">
            <a:solidFill>
              <a:srgbClr val="0B3458"/>
            </a:solidFill>
            <a:prstDash val="solid"/>
            <a:round/>
            <a:headEnd type="none" w="med" len="med"/>
            <a:tailEnd type="none" w="med" len="med"/>
          </a:ln>
        </p:spPr>
      </p:cxnSp>
      <p:sp>
        <p:nvSpPr>
          <p:cNvPr id="27" name="Shape 27"/>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28" name="Shape 28"/>
          <p:cNvCxnSpPr/>
          <p:nvPr/>
        </p:nvCxnSpPr>
        <p:spPr>
          <a:xfrm rot="10800000">
            <a:off x="1895439" y="3494144"/>
            <a:ext cx="6691671" cy="0"/>
          </a:xfrm>
          <a:prstGeom prst="straightConnector1">
            <a:avLst/>
          </a:prstGeom>
          <a:noFill/>
          <a:ln w="12700" cap="flat" cmpd="sng">
            <a:solidFill>
              <a:srgbClr val="0B3458"/>
            </a:solidFill>
            <a:prstDash val="solid"/>
            <a:round/>
            <a:headEnd type="none" w="med" len="med"/>
            <a:tailEnd type="none" w="med" len="med"/>
          </a:ln>
        </p:spPr>
      </p:cxnSp>
      <p:sp>
        <p:nvSpPr>
          <p:cNvPr id="30" name="Shape 30"/>
          <p:cNvSpPr txBox="1">
            <a:spLocks noGrp="1"/>
          </p:cNvSpPr>
          <p:nvPr>
            <p:ph type="title"/>
          </p:nvPr>
        </p:nvSpPr>
        <p:spPr>
          <a:xfrm>
            <a:off x="2061883" y="761997"/>
            <a:ext cx="6382512" cy="253336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070848" y="4593844"/>
            <a:ext cx="638251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2070848" y="5301687"/>
            <a:ext cx="6382512" cy="27360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3"/>
          </p:nvPr>
        </p:nvSpPr>
        <p:spPr>
          <a:xfrm>
            <a:off x="2070848" y="5584257"/>
            <a:ext cx="6382512" cy="40378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4"/>
          </p:nvPr>
        </p:nvSpPr>
        <p:spPr>
          <a:xfrm>
            <a:off x="2070848" y="3652549"/>
            <a:ext cx="638251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4" name="Shape 144"/>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5" name="Shape 145"/>
          <p:cNvCxnSpPr/>
          <p:nvPr/>
        </p:nvCxnSpPr>
        <p:spPr>
          <a:xfrm rot="10800000">
            <a:off x="2422" y="608083"/>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46" name="Shape 146"/>
          <p:cNvCxnSpPr/>
          <p:nvPr/>
        </p:nvCxnSpPr>
        <p:spPr>
          <a:xfrm rot="10800000">
            <a:off x="462492" y="608083"/>
            <a:ext cx="8681508" cy="0"/>
          </a:xfrm>
          <a:prstGeom prst="straightConnector1">
            <a:avLst/>
          </a:prstGeom>
          <a:noFill/>
          <a:ln w="12700" cap="flat" cmpd="sng">
            <a:solidFill>
              <a:srgbClr val="0B3458"/>
            </a:solidFill>
            <a:prstDash val="solid"/>
            <a:round/>
            <a:headEnd type="none" w="med" len="med"/>
            <a:tailEnd type="none" w="med" len="med"/>
          </a:ln>
        </p:spPr>
      </p:cxnSp>
      <p:sp>
        <p:nvSpPr>
          <p:cNvPr id="148" name="Shape 14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9" name="Shape 149"/>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50" name="Shape 150"/>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151" name="Shape 15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2" name="Shape 152"/>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153" name="Shape 153"/>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Shape 15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2">
            <a:alphaModFix/>
          </a:blip>
          <a:srcRect/>
          <a:stretch/>
        </p:blipFill>
        <p:spPr>
          <a:xfrm>
            <a:off x="2582" y="608083"/>
            <a:ext cx="9141417" cy="5719111"/>
          </a:xfrm>
          <a:prstGeom prst="rect">
            <a:avLst/>
          </a:prstGeom>
          <a:noFill/>
          <a:ln>
            <a:noFill/>
          </a:ln>
        </p:spPr>
      </p:pic>
      <p:cxnSp>
        <p:nvCxnSpPr>
          <p:cNvPr id="158" name="Shape 158"/>
          <p:cNvCxnSpPr/>
          <p:nvPr/>
        </p:nvCxnSpPr>
        <p:spPr>
          <a:xfrm rot="10800000">
            <a:off x="0" y="608083"/>
            <a:ext cx="9144000" cy="0"/>
          </a:xfrm>
          <a:prstGeom prst="straightConnector1">
            <a:avLst/>
          </a:prstGeom>
          <a:noFill/>
          <a:ln w="12700" cap="flat" cmpd="sng">
            <a:solidFill>
              <a:srgbClr val="0B3458"/>
            </a:solidFill>
            <a:prstDash val="solid"/>
            <a:round/>
            <a:headEnd type="none" w="med" len="med"/>
            <a:tailEnd type="none" w="med" len="med"/>
          </a:ln>
        </p:spPr>
      </p:cxnSp>
      <p:cxnSp>
        <p:nvCxnSpPr>
          <p:cNvPr id="159" name="Shape 159"/>
          <p:cNvCxnSpPr/>
          <p:nvPr/>
        </p:nvCxnSpPr>
        <p:spPr>
          <a:xfrm rot="10800000">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160" name="Shape 160"/>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Shape 16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4" name="Shape 16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165" name="Shape 16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6" name="Shape 166"/>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67" name="Shape 167"/>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168" name="Shape 16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9" name="Shape 169"/>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170" name="Shape 17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1" name="Shape 17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172" name="Shape 17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173" name="Shape 17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4" name="Shape 17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175" name="Shape 17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6" name="Shape 176"/>
          <p:cNvCxnSpPr>
            <a:endCxn id="177" idx="0"/>
          </p:cNvCxnSpPr>
          <p:nvPr/>
        </p:nvCxnSpPr>
        <p:spPr>
          <a:xfrm rot="10800000">
            <a:off x="418349" y="2734410"/>
            <a:ext cx="0" cy="3544500"/>
          </a:xfrm>
          <a:prstGeom prst="straightConnector1">
            <a:avLst/>
          </a:prstGeom>
          <a:noFill/>
          <a:ln w="12700" cap="flat" cmpd="sng">
            <a:solidFill>
              <a:schemeClr val="lt1"/>
            </a:solidFill>
            <a:prstDash val="solid"/>
            <a:round/>
            <a:headEnd type="none" w="med" len="med"/>
            <a:tailEnd type="none" w="med" len="med"/>
          </a:ln>
        </p:spPr>
      </p:cxnSp>
      <p:sp>
        <p:nvSpPr>
          <p:cNvPr id="177" name="Shape 17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78" name="Shape 178"/>
          <p:cNvCxnSpPr/>
          <p:nvPr/>
        </p:nvCxnSpPr>
        <p:spPr>
          <a:xfrm rot="10800000">
            <a:off x="479233" y="2673528"/>
            <a:ext cx="8201217" cy="0"/>
          </a:xfrm>
          <a:prstGeom prst="straightConnector1">
            <a:avLst/>
          </a:prstGeom>
          <a:noFill/>
          <a:ln w="12700" cap="flat" cmpd="sng">
            <a:solidFill>
              <a:schemeClr val="lt1"/>
            </a:solidFill>
            <a:prstDash val="solid"/>
            <a:round/>
            <a:headEnd type="none" w="med" len="med"/>
            <a:tailEnd type="none" w="med" len="med"/>
          </a:ln>
        </p:spPr>
      </p:cxnSp>
      <p:sp>
        <p:nvSpPr>
          <p:cNvPr id="179" name="Shape 179"/>
          <p:cNvSpPr txBox="1">
            <a:spLocks noGrp="1"/>
          </p:cNvSpPr>
          <p:nvPr>
            <p:ph type="title"/>
          </p:nvPr>
        </p:nvSpPr>
        <p:spPr>
          <a:xfrm>
            <a:off x="584938" y="788894"/>
            <a:ext cx="7932000" cy="180417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0" name="Shape 18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81" name="Shape 181"/>
          <p:cNvSpPr txBox="1">
            <a:spLocks noGrp="1"/>
          </p:cNvSpPr>
          <p:nvPr>
            <p:ph type="body" idx="1"/>
          </p:nvPr>
        </p:nvSpPr>
        <p:spPr>
          <a:xfrm>
            <a:off x="600074" y="2765533"/>
            <a:ext cx="7907338"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4" name="Shape 18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185" name="Shape 18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6" name="Shape 186"/>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87" name="Shape 187"/>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188" name="Shape 18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9" name="Shape 189"/>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190" name="Shape 19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1" name="Shape 19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192" name="Shape 19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193" name="Shape 19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4" name="Shape 19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195" name="Shape 19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6" name="Shape 196"/>
          <p:cNvCxnSpPr>
            <a:endCxn id="197" idx="0"/>
          </p:cNvCxnSpPr>
          <p:nvPr/>
        </p:nvCxnSpPr>
        <p:spPr>
          <a:xfrm rot="10800000">
            <a:off x="418349" y="2734410"/>
            <a:ext cx="0" cy="3544500"/>
          </a:xfrm>
          <a:prstGeom prst="straightConnector1">
            <a:avLst/>
          </a:prstGeom>
          <a:noFill/>
          <a:ln w="12700" cap="flat" cmpd="sng">
            <a:solidFill>
              <a:schemeClr val="lt1"/>
            </a:solidFill>
            <a:prstDash val="solid"/>
            <a:round/>
            <a:headEnd type="none" w="med" len="med"/>
            <a:tailEnd type="none" w="med" len="med"/>
          </a:ln>
        </p:spPr>
      </p:cxnSp>
      <p:sp>
        <p:nvSpPr>
          <p:cNvPr id="197" name="Shape 19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98" name="Shape 198"/>
          <p:cNvCxnSpPr/>
          <p:nvPr/>
        </p:nvCxnSpPr>
        <p:spPr>
          <a:xfrm rot="10800000">
            <a:off x="479233" y="2673528"/>
            <a:ext cx="8201217" cy="0"/>
          </a:xfrm>
          <a:prstGeom prst="straightConnector1">
            <a:avLst/>
          </a:prstGeom>
          <a:noFill/>
          <a:ln w="12700" cap="flat" cmpd="sng">
            <a:solidFill>
              <a:schemeClr val="lt1"/>
            </a:solidFill>
            <a:prstDash val="solid"/>
            <a:round/>
            <a:headEnd type="none" w="med" len="med"/>
            <a:tailEnd type="none" w="med" len="med"/>
          </a:ln>
        </p:spPr>
      </p:cxnSp>
      <p:sp>
        <p:nvSpPr>
          <p:cNvPr id="199" name="Shape 199"/>
          <p:cNvSpPr txBox="1">
            <a:spLocks noGrp="1"/>
          </p:cNvSpPr>
          <p:nvPr>
            <p:ph type="title"/>
          </p:nvPr>
        </p:nvSpPr>
        <p:spPr>
          <a:xfrm>
            <a:off x="584938" y="797860"/>
            <a:ext cx="7932000" cy="179520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0" name="Shape 20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01" name="Shape 201"/>
          <p:cNvSpPr txBox="1">
            <a:spLocks noGrp="1"/>
          </p:cNvSpPr>
          <p:nvPr>
            <p:ph type="body" idx="1"/>
          </p:nvPr>
        </p:nvSpPr>
        <p:spPr>
          <a:xfrm>
            <a:off x="600074" y="2765533"/>
            <a:ext cx="7907338"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4" name="Shape 20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205" name="Shape 20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06" name="Shape 206"/>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207" name="Shape 207"/>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208" name="Shape 20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09" name="Shape 209"/>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210" name="Shape 21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1" name="Shape 21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212" name="Shape 21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213" name="Shape 21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4" name="Shape 21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215" name="Shape 21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6" name="Shape 216"/>
          <p:cNvCxnSpPr>
            <a:endCxn id="217" idx="0"/>
          </p:cNvCxnSpPr>
          <p:nvPr/>
        </p:nvCxnSpPr>
        <p:spPr>
          <a:xfrm rot="10800000">
            <a:off x="418349" y="2734410"/>
            <a:ext cx="0" cy="3544500"/>
          </a:xfrm>
          <a:prstGeom prst="straightConnector1">
            <a:avLst/>
          </a:prstGeom>
          <a:noFill/>
          <a:ln w="12700" cap="flat" cmpd="sng">
            <a:solidFill>
              <a:schemeClr val="lt1"/>
            </a:solidFill>
            <a:prstDash val="solid"/>
            <a:round/>
            <a:headEnd type="none" w="med" len="med"/>
            <a:tailEnd type="none" w="med" len="med"/>
          </a:ln>
        </p:spPr>
      </p:cxnSp>
      <p:sp>
        <p:nvSpPr>
          <p:cNvPr id="217" name="Shape 21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218" name="Shape 218"/>
          <p:cNvCxnSpPr/>
          <p:nvPr/>
        </p:nvCxnSpPr>
        <p:spPr>
          <a:xfrm rot="10800000">
            <a:off x="479233" y="2673528"/>
            <a:ext cx="8201217" cy="0"/>
          </a:xfrm>
          <a:prstGeom prst="straightConnector1">
            <a:avLst/>
          </a:prstGeom>
          <a:noFill/>
          <a:ln w="12700" cap="flat" cmpd="sng">
            <a:solidFill>
              <a:schemeClr val="lt1"/>
            </a:solidFill>
            <a:prstDash val="solid"/>
            <a:round/>
            <a:headEnd type="none" w="med" len="med"/>
            <a:tailEnd type="none" w="med" len="med"/>
          </a:ln>
        </p:spPr>
      </p:cxnSp>
      <p:sp>
        <p:nvSpPr>
          <p:cNvPr id="219" name="Shape 219"/>
          <p:cNvSpPr txBox="1">
            <a:spLocks noGrp="1"/>
          </p:cNvSpPr>
          <p:nvPr>
            <p:ph type="title"/>
          </p:nvPr>
        </p:nvSpPr>
        <p:spPr>
          <a:xfrm>
            <a:off x="584938" y="797860"/>
            <a:ext cx="7932000" cy="179520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0" name="Shape 22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21" name="Shape 221"/>
          <p:cNvSpPr txBox="1">
            <a:spLocks noGrp="1"/>
          </p:cNvSpPr>
          <p:nvPr>
            <p:ph type="body" idx="1"/>
          </p:nvPr>
        </p:nvSpPr>
        <p:spPr>
          <a:xfrm>
            <a:off x="600074" y="2765533"/>
            <a:ext cx="7907338"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4" name="Shape 22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225" name="Shape 22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6" name="Shape 226"/>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227" name="Shape 227"/>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228" name="Shape 22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9" name="Shape 229"/>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230" name="Shape 2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1" name="Shape 23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232" name="Shape 23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233" name="Shape 2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4" name="Shape 23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235" name="Shape 23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6" name="Shape 236"/>
          <p:cNvCxnSpPr>
            <a:endCxn id="237" idx="0"/>
          </p:cNvCxnSpPr>
          <p:nvPr/>
        </p:nvCxnSpPr>
        <p:spPr>
          <a:xfrm rot="10800000">
            <a:off x="418349" y="2734410"/>
            <a:ext cx="0" cy="3544500"/>
          </a:xfrm>
          <a:prstGeom prst="straightConnector1">
            <a:avLst/>
          </a:prstGeom>
          <a:noFill/>
          <a:ln w="12700" cap="flat" cmpd="sng">
            <a:solidFill>
              <a:schemeClr val="lt1"/>
            </a:solidFill>
            <a:prstDash val="solid"/>
            <a:round/>
            <a:headEnd type="none" w="med" len="med"/>
            <a:tailEnd type="none" w="med" len="med"/>
          </a:ln>
        </p:spPr>
      </p:cxnSp>
      <p:sp>
        <p:nvSpPr>
          <p:cNvPr id="237" name="Shape 23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238" name="Shape 238"/>
          <p:cNvCxnSpPr/>
          <p:nvPr/>
        </p:nvCxnSpPr>
        <p:spPr>
          <a:xfrm rot="10800000">
            <a:off x="479233" y="2673528"/>
            <a:ext cx="8201217" cy="0"/>
          </a:xfrm>
          <a:prstGeom prst="straightConnector1">
            <a:avLst/>
          </a:prstGeom>
          <a:noFill/>
          <a:ln w="12700" cap="flat" cmpd="sng">
            <a:solidFill>
              <a:schemeClr val="lt1"/>
            </a:solidFill>
            <a:prstDash val="solid"/>
            <a:round/>
            <a:headEnd type="none" w="med" len="med"/>
            <a:tailEnd type="none" w="med" len="med"/>
          </a:ln>
        </p:spPr>
      </p:cxnSp>
      <p:sp>
        <p:nvSpPr>
          <p:cNvPr id="239" name="Shape 239"/>
          <p:cNvSpPr txBox="1">
            <a:spLocks noGrp="1"/>
          </p:cNvSpPr>
          <p:nvPr>
            <p:ph type="title"/>
          </p:nvPr>
        </p:nvSpPr>
        <p:spPr>
          <a:xfrm>
            <a:off x="584938" y="770966"/>
            <a:ext cx="7932000" cy="182210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Shape 24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41" name="Shape 241"/>
          <p:cNvSpPr txBox="1">
            <a:spLocks noGrp="1"/>
          </p:cNvSpPr>
          <p:nvPr>
            <p:ph type="body" idx="1"/>
          </p:nvPr>
        </p:nvSpPr>
        <p:spPr>
          <a:xfrm>
            <a:off x="600074" y="2765533"/>
            <a:ext cx="7907338"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4" name="Shape 244"/>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5" name="Shape 245"/>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46" name="Shape 246"/>
          <p:cNvCxnSpPr/>
          <p:nvPr/>
        </p:nvCxnSpPr>
        <p:spPr>
          <a:xfrm>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247" name="Shape 24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248" name="Shape 248"/>
          <p:cNvSpPr txBox="1">
            <a:spLocks noGrp="1"/>
          </p:cNvSpPr>
          <p:nvPr>
            <p:ph type="body" idx="1"/>
          </p:nvPr>
        </p:nvSpPr>
        <p:spPr>
          <a:xfrm>
            <a:off x="573740" y="3030398"/>
            <a:ext cx="6247234" cy="1783649"/>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title"/>
          </p:nvPr>
        </p:nvSpPr>
        <p:spPr>
          <a:xfrm>
            <a:off x="564637" y="1308847"/>
            <a:ext cx="6256337" cy="170153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2" name="Shape 252"/>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3" name="Shape 253"/>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54" name="Shape 254"/>
          <p:cNvCxnSpPr/>
          <p:nvPr/>
        </p:nvCxnSpPr>
        <p:spPr>
          <a:xfrm>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255" name="Shape 25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256" name="Shape 256"/>
          <p:cNvSpPr txBox="1">
            <a:spLocks noGrp="1"/>
          </p:cNvSpPr>
          <p:nvPr>
            <p:ph type="body" idx="1"/>
          </p:nvPr>
        </p:nvSpPr>
        <p:spPr>
          <a:xfrm>
            <a:off x="573740" y="3030398"/>
            <a:ext cx="6247234" cy="1783649"/>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title"/>
          </p:nvPr>
        </p:nvSpPr>
        <p:spPr>
          <a:xfrm>
            <a:off x="564637" y="1308847"/>
            <a:ext cx="6256337" cy="170153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58"/>
        <p:cNvGrpSpPr/>
        <p:nvPr/>
      </p:nvGrpSpPr>
      <p:grpSpPr>
        <a:xfrm>
          <a:off x="0" y="0"/>
          <a:ext cx="0" cy="0"/>
          <a:chOff x="0" y="0"/>
          <a:chExt cx="0" cy="0"/>
        </a:xfrm>
      </p:grpSpPr>
      <p:pic>
        <p:nvPicPr>
          <p:cNvPr id="259" name="Shape 25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0" name="Shape 260"/>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1" name="Shape 261"/>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62" name="Shape 262"/>
          <p:cNvCxnSpPr/>
          <p:nvPr/>
        </p:nvCxnSpPr>
        <p:spPr>
          <a:xfrm>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263" name="Shape 26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264" name="Shape 264"/>
          <p:cNvSpPr txBox="1">
            <a:spLocks noGrp="1"/>
          </p:cNvSpPr>
          <p:nvPr>
            <p:ph type="body" idx="1"/>
          </p:nvPr>
        </p:nvSpPr>
        <p:spPr>
          <a:xfrm>
            <a:off x="573740" y="3030398"/>
            <a:ext cx="6247234" cy="1783649"/>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title"/>
          </p:nvPr>
        </p:nvSpPr>
        <p:spPr>
          <a:xfrm>
            <a:off x="564637" y="1308847"/>
            <a:ext cx="6256337" cy="170153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8" name="Shape 268"/>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9" name="Shape 26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70" name="Shape 270"/>
          <p:cNvCxnSpPr/>
          <p:nvPr/>
        </p:nvCxnSpPr>
        <p:spPr>
          <a:xfrm>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271" name="Shape 27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272" name="Shape 272"/>
          <p:cNvSpPr txBox="1">
            <a:spLocks noGrp="1"/>
          </p:cNvSpPr>
          <p:nvPr>
            <p:ph type="body" idx="1"/>
          </p:nvPr>
        </p:nvSpPr>
        <p:spPr>
          <a:xfrm>
            <a:off x="573740" y="3030398"/>
            <a:ext cx="6247234" cy="1783649"/>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title"/>
          </p:nvPr>
        </p:nvSpPr>
        <p:spPr>
          <a:xfrm>
            <a:off x="564637" y="1308847"/>
            <a:ext cx="6256337" cy="170153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609600" y="1470212"/>
            <a:ext cx="7907338" cy="4571813"/>
          </a:xfrm>
          <a:prstGeom prst="rect">
            <a:avLst/>
          </a:prstGeom>
          <a:noFill/>
          <a:ln>
            <a:noFill/>
          </a:ln>
        </p:spPr>
        <p:txBody>
          <a:bodyPr spcFirstLastPara="1" wrap="square" lIns="91425" tIns="91425" rIns="91425" bIns="91425" anchor="t" anchorCtr="0"/>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6" name="Shape 27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77" name="Shape 277"/>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278" name="Shape 278"/>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279" name="Shape 27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80" name="Shape 280"/>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281" name="Shape 281"/>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282" name="Shape 28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83" name="Shape 283"/>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284" name="Shape 28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85" name="Shape 285"/>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Shape 286"/>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Shape 288"/>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293" name="Shape 293"/>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8" name="Shape 29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99" name="Shape 299"/>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00" name="Shape 300"/>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301" name="Shape 30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02" name="Shape 302"/>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03" name="Shape 303"/>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304" name="Shape 30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05" name="Shape 305"/>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306" name="Shape 30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07" name="Shape 30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308" name="Shape 30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Shape 309"/>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Shape 311"/>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Shape 31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Shape 316"/>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Shape 317"/>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0" name="Shape 32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1" name="Shape 321"/>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22" name="Shape 322"/>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323" name="Shape 32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4" name="Shape 324"/>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25" name="Shape 325"/>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326" name="Shape 32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7" name="Shape 327"/>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328" name="Shape 32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29" name="Shape 3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330" name="Shape 330"/>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Shape 331"/>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3" name="Shape 333"/>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Shape 334"/>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Shape 335"/>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6" name="Shape 336"/>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Shape 33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2" name="Shape 3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43" name="Shape 343"/>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44" name="Shape 344"/>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345" name="Shape 3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46" name="Shape 346"/>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47" name="Shape 347"/>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348" name="Shape 34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49" name="Shape 349"/>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350" name="Shape 35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51" name="Shape 35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352" name="Shape 352"/>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Shape 353"/>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5" name="Shape 355"/>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8" name="Shape 358"/>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Shape 359"/>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Shape 360"/>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Shape 361"/>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62"/>
        <p:cNvGrpSpPr/>
        <p:nvPr/>
      </p:nvGrpSpPr>
      <p:grpSpPr>
        <a:xfrm>
          <a:off x="0" y="0"/>
          <a:ext cx="0" cy="0"/>
          <a:chOff x="0" y="0"/>
          <a:chExt cx="0" cy="0"/>
        </a:xfrm>
      </p:grpSpPr>
      <p:pic>
        <p:nvPicPr>
          <p:cNvPr id="363" name="Shape 36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4" name="Shape 36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65" name="Shape 365"/>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66" name="Shape 366"/>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367" name="Shape 36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68" name="Shape 368"/>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69" name="Shape 369"/>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370" name="Shape 37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71" name="Shape 371"/>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372" name="Shape 37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73" name="Shape 37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374" name="Shape 374"/>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Shape 375"/>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7" name="Shape 377"/>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Shape 378"/>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Shape 379"/>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Shape 381"/>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Shape 383"/>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84"/>
        <p:cNvGrpSpPr/>
        <p:nvPr/>
      </p:nvGrpSpPr>
      <p:grpSpPr>
        <a:xfrm>
          <a:off x="0" y="0"/>
          <a:ext cx="0" cy="0"/>
          <a:chOff x="0" y="0"/>
          <a:chExt cx="0" cy="0"/>
        </a:xfrm>
      </p:grpSpPr>
      <p:pic>
        <p:nvPicPr>
          <p:cNvPr id="385" name="Shape 38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Shape 38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87" name="Shape 387"/>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88" name="Shape 388"/>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389" name="Shape 38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90" name="Shape 390"/>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391" name="Shape 391"/>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392" name="Shape 39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93" name="Shape 393"/>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394" name="Shape 39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5" name="Shape 39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396" name="Shape 396"/>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Shape 397"/>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9" name="Shape 399"/>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Shape 400"/>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Shape 401"/>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2" name="Shape 402"/>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Shape 403"/>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406"/>
        <p:cNvGrpSpPr/>
        <p:nvPr/>
      </p:nvGrpSpPr>
      <p:grpSpPr>
        <a:xfrm>
          <a:off x="0" y="0"/>
          <a:ext cx="0" cy="0"/>
          <a:chOff x="0" y="0"/>
          <a:chExt cx="0" cy="0"/>
        </a:xfrm>
      </p:grpSpPr>
      <p:pic>
        <p:nvPicPr>
          <p:cNvPr id="407" name="Shape 40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8" name="Shape 40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09" name="Shape 409"/>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10" name="Shape 410"/>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411" name="Shape 41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12" name="Shape 412"/>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13" name="Shape 413"/>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414" name="Shape 41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15" name="Shape 415"/>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416" name="Shape 41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17" name="Shape 41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418" name="Shape 41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Shape 419"/>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Shape 420"/>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1" name="Shape 421"/>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Shape 422"/>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Shape 423"/>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4" name="Shape 424"/>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Shape 42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6" name="Shape 426"/>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Shape 427"/>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430" name="Shape 43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31" name="Shape 431"/>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32" name="Shape 432"/>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433" name="Shape 4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34" name="Shape 434"/>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35" name="Shape 435"/>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436" name="Shape 43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37" name="Shape 437"/>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438" name="Shape 43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39" name="Shape 4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440" name="Shape 440"/>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1" name="Shape 441"/>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2" name="Shape 442"/>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3" name="Shape 443"/>
          <p:cNvSpPr txBox="1">
            <a:spLocks noGrp="1"/>
          </p:cNvSpPr>
          <p:nvPr>
            <p:ph type="body" idx="1"/>
          </p:nvPr>
        </p:nvSpPr>
        <p:spPr>
          <a:xfrm>
            <a:off x="2170502" y="1189268"/>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body" idx="4"/>
          </p:nvPr>
        </p:nvSpPr>
        <p:spPr>
          <a:xfrm>
            <a:off x="2170502" y="3000135"/>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5" name="Shape 445"/>
          <p:cNvSpPr txBox="1">
            <a:spLocks noGrp="1"/>
          </p:cNvSpPr>
          <p:nvPr>
            <p:ph type="body" idx="5"/>
          </p:nvPr>
        </p:nvSpPr>
        <p:spPr>
          <a:xfrm>
            <a:off x="2170502" y="1602729"/>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Shape 446"/>
          <p:cNvSpPr txBox="1">
            <a:spLocks noGrp="1"/>
          </p:cNvSpPr>
          <p:nvPr>
            <p:ph type="body" idx="6"/>
          </p:nvPr>
        </p:nvSpPr>
        <p:spPr>
          <a:xfrm>
            <a:off x="2170502" y="3404632"/>
            <a:ext cx="5341922" cy="82209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7" name="Shape 44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8" name="Shape 448"/>
          <p:cNvSpPr txBox="1">
            <a:spLocks noGrp="1"/>
          </p:cNvSpPr>
          <p:nvPr>
            <p:ph type="body" idx="8"/>
          </p:nvPr>
        </p:nvSpPr>
        <p:spPr>
          <a:xfrm>
            <a:off x="2170502" y="4809386"/>
            <a:ext cx="5341922" cy="3948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9" name="Shape 449"/>
          <p:cNvSpPr txBox="1">
            <a:spLocks noGrp="1"/>
          </p:cNvSpPr>
          <p:nvPr>
            <p:ph type="body" idx="9"/>
          </p:nvPr>
        </p:nvSpPr>
        <p:spPr>
          <a:xfrm>
            <a:off x="2170502" y="5213883"/>
            <a:ext cx="5341922" cy="8220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50"/>
        <p:cNvGrpSpPr/>
        <p:nvPr/>
      </p:nvGrpSpPr>
      <p:grpSpPr>
        <a:xfrm>
          <a:off x="0" y="0"/>
          <a:ext cx="0" cy="0"/>
          <a:chOff x="0" y="0"/>
          <a:chExt cx="0" cy="0"/>
        </a:xfrm>
      </p:grpSpPr>
      <p:pic>
        <p:nvPicPr>
          <p:cNvPr id="451" name="Shape 45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52" name="Shape 45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53" name="Shape 453"/>
          <p:cNvSpPr>
            <a:spLocks noGrp="1"/>
          </p:cNvSpPr>
          <p:nvPr>
            <p:ph type="pic" idx="2"/>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4" name="Shape 454"/>
          <p:cNvSpPr>
            <a:spLocks noGrp="1"/>
          </p:cNvSpPr>
          <p:nvPr>
            <p:ph type="pic" idx="3"/>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5" name="Shape 455"/>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Shape 456"/>
          <p:cNvSpPr txBox="1">
            <a:spLocks noGrp="1"/>
          </p:cNvSpPr>
          <p:nvPr>
            <p:ph type="body" idx="4"/>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7" name="Shape 457"/>
          <p:cNvSpPr txBox="1">
            <a:spLocks noGrp="1"/>
          </p:cNvSpPr>
          <p:nvPr>
            <p:ph type="body" idx="5"/>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Shape 458"/>
          <p:cNvSpPr txBox="1">
            <a:spLocks noGrp="1"/>
          </p:cNvSpPr>
          <p:nvPr>
            <p:ph type="body" idx="6"/>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Shape 45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460" name="Shape 46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61" name="Shape 46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62" name="Shape 46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463" name="Shape 46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64" name="Shape 46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465" name="Shape 46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66" name="Shape 466"/>
          <p:cNvCxnSpPr>
            <a:endCxn id="467"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467" name="Shape 467"/>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68" name="Shape 468"/>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469" name="Shape 469"/>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0" name="Shape 470"/>
          <p:cNvSpPr>
            <a:spLocks noGrp="1"/>
          </p:cNvSpPr>
          <p:nvPr>
            <p:ph type="pic" idx="7"/>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Shape 471"/>
          <p:cNvSpPr txBox="1">
            <a:spLocks noGrp="1"/>
          </p:cNvSpPr>
          <p:nvPr>
            <p:ph type="body" idx="8"/>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Shape 472"/>
          <p:cNvSpPr txBox="1">
            <a:spLocks noGrp="1"/>
          </p:cNvSpPr>
          <p:nvPr>
            <p:ph type="body" idx="9"/>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73"/>
        <p:cNvGrpSpPr/>
        <p:nvPr/>
      </p:nvGrpSpPr>
      <p:grpSpPr>
        <a:xfrm>
          <a:off x="0" y="0"/>
          <a:ext cx="0" cy="0"/>
          <a:chOff x="0" y="0"/>
          <a:chExt cx="0" cy="0"/>
        </a:xfrm>
      </p:grpSpPr>
      <p:pic>
        <p:nvPicPr>
          <p:cNvPr id="474" name="Shape 47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5" name="Shape 47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76" name="Shape 47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477" name="Shape 47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78" name="Shape 478"/>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479" name="Shape 479"/>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480" name="Shape 48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81" name="Shape 481"/>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482" name="Shape 482"/>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83" name="Shape 483"/>
          <p:cNvCxnSpPr>
            <a:endCxn id="484"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484" name="Shape 484"/>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85" name="Shape 485"/>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486" name="Shape 486"/>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7" name="Shape 487"/>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8" name="Shape 488"/>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9" name="Shape 489"/>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0" name="Shape 490"/>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1" name="Shape 491"/>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Shape 492"/>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Shape 493"/>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Shape 494"/>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10726" y="0"/>
            <a:ext cx="7744845" cy="253336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610726" y="3562904"/>
            <a:ext cx="8119206"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2"/>
          </p:nvPr>
        </p:nvSpPr>
        <p:spPr>
          <a:xfrm>
            <a:off x="610726" y="4252817"/>
            <a:ext cx="8119206" cy="27360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3"/>
          </p:nvPr>
        </p:nvSpPr>
        <p:spPr>
          <a:xfrm>
            <a:off x="610726" y="4553317"/>
            <a:ext cx="8119206" cy="40378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4"/>
          </p:nvPr>
        </p:nvSpPr>
        <p:spPr>
          <a:xfrm>
            <a:off x="610726" y="2854692"/>
            <a:ext cx="8119206"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98" name="Shape 49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99" name="Shape 49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500" name="Shape 50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01" name="Shape 501"/>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502" name="Shape 502"/>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503" name="Shape 50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04" name="Shape 504"/>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505" name="Shape 50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06" name="Shape 506"/>
          <p:cNvCxnSpPr>
            <a:endCxn id="507"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507" name="Shape 507"/>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508" name="Shape 508"/>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509" name="Shape 509"/>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0" name="Shape 510"/>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Shape 511"/>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2" name="Shape 512"/>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3" name="Shape 513"/>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4" name="Shape 514"/>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6" name="Shape 516"/>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7" name="Shape 517"/>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8" name="Shape 518"/>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519"/>
        <p:cNvGrpSpPr/>
        <p:nvPr/>
      </p:nvGrpSpPr>
      <p:grpSpPr>
        <a:xfrm>
          <a:off x="0" y="0"/>
          <a:ext cx="0" cy="0"/>
          <a:chOff x="0" y="0"/>
          <a:chExt cx="0" cy="0"/>
        </a:xfrm>
      </p:grpSpPr>
      <p:pic>
        <p:nvPicPr>
          <p:cNvPr id="520" name="Shape 52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1" name="Shape 52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22" name="Shape 5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523" name="Shape 52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24" name="Shape 524"/>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525" name="Shape 525"/>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526" name="Shape 52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27" name="Shape 527"/>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528" name="Shape 528"/>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29" name="Shape 529"/>
          <p:cNvCxnSpPr>
            <a:endCxn id="530"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530" name="Shape 530"/>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531" name="Shape 531"/>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532" name="Shape 532"/>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3" name="Shape 533"/>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4" name="Shape 534"/>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5" name="Shape 535"/>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6" name="Shape 536"/>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7" name="Shape 537"/>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8" name="Shape 538"/>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9" name="Shape 539"/>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0" name="Shape 540"/>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1" name="Shape 541"/>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42"/>
        <p:cNvGrpSpPr/>
        <p:nvPr/>
      </p:nvGrpSpPr>
      <p:grpSpPr>
        <a:xfrm>
          <a:off x="0" y="0"/>
          <a:ext cx="0" cy="0"/>
          <a:chOff x="0" y="0"/>
          <a:chExt cx="0" cy="0"/>
        </a:xfrm>
      </p:grpSpPr>
      <p:pic>
        <p:nvPicPr>
          <p:cNvPr id="543" name="Shape 54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44" name="Shape 5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45" name="Shape 5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546" name="Shape 54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47" name="Shape 547"/>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548" name="Shape 548"/>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549" name="Shape 54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50" name="Shape 550"/>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551" name="Shape 551"/>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52" name="Shape 552"/>
          <p:cNvCxnSpPr>
            <a:endCxn id="553"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553" name="Shape 553"/>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554" name="Shape 554"/>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555" name="Shape 555"/>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6" name="Shape 556"/>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7" name="Shape 557"/>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 name="Shape 558"/>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 name="Shape 559"/>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0" name="Shape 560"/>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 name="Shape 561"/>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2" name="Shape 562"/>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3" name="Shape 563"/>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4" name="Shape 564"/>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65"/>
        <p:cNvGrpSpPr/>
        <p:nvPr/>
      </p:nvGrpSpPr>
      <p:grpSpPr>
        <a:xfrm>
          <a:off x="0" y="0"/>
          <a:ext cx="0" cy="0"/>
          <a:chOff x="0" y="0"/>
          <a:chExt cx="0" cy="0"/>
        </a:xfrm>
      </p:grpSpPr>
      <p:pic>
        <p:nvPicPr>
          <p:cNvPr id="566" name="Shape 56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67" name="Shape 56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68" name="Shape 56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569" name="Shape 56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70" name="Shape 570"/>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571" name="Shape 571"/>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572" name="Shape 57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73" name="Shape 573"/>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574" name="Shape 574"/>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75" name="Shape 575"/>
          <p:cNvCxnSpPr>
            <a:endCxn id="576"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576" name="Shape 576"/>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577" name="Shape 577"/>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578" name="Shape 578"/>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9" name="Shape 579"/>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Shape 580"/>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1" name="Shape 581"/>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2" name="Shape 582"/>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3" name="Shape 583"/>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4" name="Shape 584"/>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5" name="Shape 585"/>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Shape 586"/>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Shape 587"/>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88"/>
        <p:cNvGrpSpPr/>
        <p:nvPr/>
      </p:nvGrpSpPr>
      <p:grpSpPr>
        <a:xfrm>
          <a:off x="0" y="0"/>
          <a:ext cx="0" cy="0"/>
          <a:chOff x="0" y="0"/>
          <a:chExt cx="0" cy="0"/>
        </a:xfrm>
      </p:grpSpPr>
      <p:pic>
        <p:nvPicPr>
          <p:cNvPr id="589" name="Shape 58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90" name="Shape 59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91" name="Shape 59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592" name="Shape 59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93" name="Shape 593"/>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594" name="Shape 594"/>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595" name="Shape 59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96" name="Shape 596"/>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597" name="Shape 597"/>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598" name="Shape 598"/>
          <p:cNvCxnSpPr/>
          <p:nvPr/>
        </p:nvCxnSpPr>
        <p:spPr>
          <a:xfrm rot="10800000">
            <a:off x="418349" y="1933515"/>
            <a:ext cx="0" cy="4337110"/>
          </a:xfrm>
          <a:prstGeom prst="straightConnector1">
            <a:avLst/>
          </a:prstGeom>
          <a:noFill/>
          <a:ln w="12700" cap="flat" cmpd="sng">
            <a:solidFill>
              <a:schemeClr val="lt1"/>
            </a:solidFill>
            <a:prstDash val="solid"/>
            <a:round/>
            <a:headEnd type="none" w="med" len="med"/>
            <a:tailEnd type="none" w="med" len="med"/>
          </a:ln>
        </p:spPr>
      </p:cxnSp>
      <p:sp>
        <p:nvSpPr>
          <p:cNvPr id="599" name="Shape 599"/>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600" name="Shape 600"/>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601" name="Shape 601"/>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2" name="Shape 602"/>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3" name="Shape 603"/>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Shape 604"/>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Shape 605"/>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6" name="Shape 606"/>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7" name="Shape 607"/>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Shape 608"/>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Shape 609"/>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Shape 610"/>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611"/>
        <p:cNvGrpSpPr/>
        <p:nvPr/>
      </p:nvGrpSpPr>
      <p:grpSpPr>
        <a:xfrm>
          <a:off x="0" y="0"/>
          <a:ext cx="0" cy="0"/>
          <a:chOff x="0" y="0"/>
          <a:chExt cx="0" cy="0"/>
        </a:xfrm>
      </p:grpSpPr>
      <p:pic>
        <p:nvPicPr>
          <p:cNvPr id="612" name="Shape 612"/>
          <p:cNvPicPr preferRelativeResize="0"/>
          <p:nvPr/>
        </p:nvPicPr>
        <p:blipFill rotWithShape="1">
          <a:blip r:embed="rId2">
            <a:alphaModFix/>
          </a:blip>
          <a:srcRect/>
          <a:stretch/>
        </p:blipFill>
        <p:spPr>
          <a:xfrm>
            <a:off x="-2" y="-1"/>
            <a:ext cx="9144000" cy="6858000"/>
          </a:xfrm>
          <a:prstGeom prst="rect">
            <a:avLst/>
          </a:prstGeom>
          <a:noFill/>
          <a:ln>
            <a:noFill/>
          </a:ln>
        </p:spPr>
      </p:pic>
      <p:pic>
        <p:nvPicPr>
          <p:cNvPr id="613" name="Shape 61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14" name="Shape 61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615" name="Shape 61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16" name="Shape 616"/>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17" name="Shape 617"/>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618" name="Shape 61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19" name="Shape 619"/>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sp>
        <p:nvSpPr>
          <p:cNvPr id="620" name="Shape 620"/>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21" name="Shape 621"/>
          <p:cNvCxnSpPr>
            <a:endCxn id="622" idx="0"/>
          </p:cNvCxnSpPr>
          <p:nvPr/>
        </p:nvCxnSpPr>
        <p:spPr>
          <a:xfrm rot="10800000">
            <a:off x="418349" y="1933515"/>
            <a:ext cx="0" cy="4337100"/>
          </a:xfrm>
          <a:prstGeom prst="straightConnector1">
            <a:avLst/>
          </a:prstGeom>
          <a:noFill/>
          <a:ln w="12700" cap="flat" cmpd="sng">
            <a:solidFill>
              <a:schemeClr val="lt1"/>
            </a:solidFill>
            <a:prstDash val="solid"/>
            <a:round/>
            <a:headEnd type="none" w="med" len="med"/>
            <a:tailEnd type="none" w="med" len="med"/>
          </a:ln>
        </p:spPr>
      </p:cxnSp>
      <p:sp>
        <p:nvSpPr>
          <p:cNvPr id="622" name="Shape 622"/>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623" name="Shape 623"/>
          <p:cNvCxnSpPr/>
          <p:nvPr/>
        </p:nvCxnSpPr>
        <p:spPr>
          <a:xfrm rot="10800000">
            <a:off x="479233" y="1872633"/>
            <a:ext cx="8201217" cy="0"/>
          </a:xfrm>
          <a:prstGeom prst="straightConnector1">
            <a:avLst/>
          </a:prstGeom>
          <a:noFill/>
          <a:ln w="12700" cap="flat" cmpd="sng">
            <a:solidFill>
              <a:schemeClr val="lt1"/>
            </a:solidFill>
            <a:prstDash val="solid"/>
            <a:round/>
            <a:headEnd type="none" w="med" len="med"/>
            <a:tailEnd type="none" w="med" len="med"/>
          </a:ln>
        </p:spPr>
      </p:cxnSp>
      <p:sp>
        <p:nvSpPr>
          <p:cNvPr id="624" name="Shape 624"/>
          <p:cNvSpPr txBox="1">
            <a:spLocks noGrp="1"/>
          </p:cNvSpPr>
          <p:nvPr>
            <p:ph type="title"/>
          </p:nvPr>
        </p:nvSpPr>
        <p:spPr>
          <a:xfrm>
            <a:off x="592790" y="490635"/>
            <a:ext cx="7886700" cy="13255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5" name="Shape 625"/>
          <p:cNvSpPr txBox="1">
            <a:spLocks noGrp="1"/>
          </p:cNvSpPr>
          <p:nvPr>
            <p:ph type="body" idx="1"/>
          </p:nvPr>
        </p:nvSpPr>
        <p:spPr>
          <a:xfrm>
            <a:off x="1811911" y="208574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6" name="Shape 626"/>
          <p:cNvSpPr txBox="1">
            <a:spLocks noGrp="1"/>
          </p:cNvSpPr>
          <p:nvPr>
            <p:ph type="body" idx="2"/>
          </p:nvPr>
        </p:nvSpPr>
        <p:spPr>
          <a:xfrm>
            <a:off x="1811911" y="3520097"/>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7" name="Shape 627"/>
          <p:cNvSpPr txBox="1">
            <a:spLocks noGrp="1"/>
          </p:cNvSpPr>
          <p:nvPr>
            <p:ph type="body" idx="3"/>
          </p:nvPr>
        </p:nvSpPr>
        <p:spPr>
          <a:xfrm>
            <a:off x="1811911" y="2499208"/>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Shape 628"/>
          <p:cNvSpPr txBox="1">
            <a:spLocks noGrp="1"/>
          </p:cNvSpPr>
          <p:nvPr>
            <p:ph type="body" idx="4"/>
          </p:nvPr>
        </p:nvSpPr>
        <p:spPr>
          <a:xfrm>
            <a:off x="1811911" y="3924594"/>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Shape 629"/>
          <p:cNvSpPr txBox="1">
            <a:spLocks noGrp="1"/>
          </p:cNvSpPr>
          <p:nvPr>
            <p:ph type="body" idx="5"/>
          </p:nvPr>
        </p:nvSpPr>
        <p:spPr>
          <a:xfrm>
            <a:off x="1811911" y="4945485"/>
            <a:ext cx="534192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Shape 630"/>
          <p:cNvSpPr txBox="1">
            <a:spLocks noGrp="1"/>
          </p:cNvSpPr>
          <p:nvPr>
            <p:ph type="body" idx="6"/>
          </p:nvPr>
        </p:nvSpPr>
        <p:spPr>
          <a:xfrm>
            <a:off x="1811911" y="5349982"/>
            <a:ext cx="534192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Shape 631"/>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2" name="Shape 632"/>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Shape 633"/>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34"/>
        <p:cNvGrpSpPr/>
        <p:nvPr/>
      </p:nvGrpSpPr>
      <p:grpSpPr>
        <a:xfrm>
          <a:off x="0" y="0"/>
          <a:ext cx="0" cy="0"/>
          <a:chOff x="0" y="0"/>
          <a:chExt cx="0" cy="0"/>
        </a:xfrm>
      </p:grpSpPr>
      <p:pic>
        <p:nvPicPr>
          <p:cNvPr id="635" name="Shape 6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6" name="Shape 63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37" name="Shape 637"/>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38" name="Shape 638"/>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639" name="Shape 6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40" name="Shape 640"/>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41" name="Shape 641"/>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642" name="Shape 6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43" name="Shape 643"/>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644" name="Shape 6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5" name="Shape 645"/>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6" name="Shape 646"/>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7" name="Shape 647"/>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Shape 648"/>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Shape 649"/>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Shape 65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651" name="Shape 651"/>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Shape 652"/>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53"/>
        <p:cNvGrpSpPr/>
        <p:nvPr/>
      </p:nvGrpSpPr>
      <p:grpSpPr>
        <a:xfrm>
          <a:off x="0" y="0"/>
          <a:ext cx="0" cy="0"/>
          <a:chOff x="0" y="0"/>
          <a:chExt cx="0" cy="0"/>
        </a:xfrm>
      </p:grpSpPr>
      <p:pic>
        <p:nvPicPr>
          <p:cNvPr id="654" name="Shape 65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5" name="Shape 65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56" name="Shape 656"/>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57" name="Shape 657"/>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658" name="Shape 65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59" name="Shape 659"/>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60" name="Shape 660"/>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661" name="Shape 66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62" name="Shape 662"/>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663" name="Shape 66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64" name="Shape 664"/>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Shape 665"/>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Shape 666"/>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Shape 667"/>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Shape 668"/>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Shape 66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670" name="Shape 670"/>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Shape 671"/>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72"/>
        <p:cNvGrpSpPr/>
        <p:nvPr/>
      </p:nvGrpSpPr>
      <p:grpSpPr>
        <a:xfrm>
          <a:off x="0" y="0"/>
          <a:ext cx="0" cy="0"/>
          <a:chOff x="0" y="0"/>
          <a:chExt cx="0" cy="0"/>
        </a:xfrm>
      </p:grpSpPr>
      <p:pic>
        <p:nvPicPr>
          <p:cNvPr id="673" name="Shape 67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4" name="Shape 67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75" name="Shape 675"/>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76" name="Shape 676"/>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677" name="Shape 67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78" name="Shape 678"/>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79" name="Shape 679"/>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680" name="Shape 68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81" name="Shape 681"/>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682" name="Shape 68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83" name="Shape 683"/>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4" name="Shape 684"/>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5" name="Shape 685"/>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Shape 686"/>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Shape 687"/>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Shape 68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689" name="Shape 689"/>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Shape 690"/>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91"/>
        <p:cNvGrpSpPr/>
        <p:nvPr/>
      </p:nvGrpSpPr>
      <p:grpSpPr>
        <a:xfrm>
          <a:off x="0" y="0"/>
          <a:ext cx="0" cy="0"/>
          <a:chOff x="0" y="0"/>
          <a:chExt cx="0" cy="0"/>
        </a:xfrm>
      </p:grpSpPr>
      <p:pic>
        <p:nvPicPr>
          <p:cNvPr id="692" name="Shape 69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3" name="Shape 69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94" name="Shape 694"/>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95" name="Shape 695"/>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696" name="Shape 69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97" name="Shape 697"/>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698" name="Shape 698"/>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699" name="Shape 69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00" name="Shape 700"/>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701" name="Shape 70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02" name="Shape 702"/>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Shape 703"/>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4" name="Shape 704"/>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Shape 705"/>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Shape 706"/>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Shape 70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708" name="Shape 708"/>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Shape 709"/>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7"/>
        <p:cNvGrpSpPr/>
        <p:nvPr/>
      </p:nvGrpSpPr>
      <p:grpSpPr>
        <a:xfrm>
          <a:off x="0" y="0"/>
          <a:ext cx="0" cy="0"/>
          <a:chOff x="0" y="0"/>
          <a:chExt cx="0" cy="0"/>
        </a:xfrm>
      </p:grpSpPr>
      <p:sp>
        <p:nvSpPr>
          <p:cNvPr id="88" name="Shape 88"/>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Shape 89"/>
          <p:cNvSpPr txBox="1">
            <a:spLocks noGrp="1"/>
          </p:cNvSpPr>
          <p:nvPr>
            <p:ph type="title"/>
          </p:nvPr>
        </p:nvSpPr>
        <p:spPr>
          <a:xfrm>
            <a:off x="610724" y="0"/>
            <a:ext cx="7744845" cy="253336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Shape 90"/>
          <p:cNvSpPr txBox="1">
            <a:spLocks noGrp="1"/>
          </p:cNvSpPr>
          <p:nvPr>
            <p:ph type="body" idx="1"/>
          </p:nvPr>
        </p:nvSpPr>
        <p:spPr>
          <a:xfrm>
            <a:off x="610723" y="3562904"/>
            <a:ext cx="811987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2"/>
          </p:nvPr>
        </p:nvSpPr>
        <p:spPr>
          <a:xfrm>
            <a:off x="610723" y="4252817"/>
            <a:ext cx="8119872" cy="27360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3"/>
          </p:nvPr>
        </p:nvSpPr>
        <p:spPr>
          <a:xfrm>
            <a:off x="610723" y="4544352"/>
            <a:ext cx="8119872" cy="40378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Shape 93"/>
          <p:cNvPicPr preferRelativeResize="0"/>
          <p:nvPr/>
        </p:nvPicPr>
        <p:blipFill rotWithShape="1">
          <a:blip r:embed="rId2">
            <a:alphaModFix/>
          </a:blip>
          <a:srcRect/>
          <a:stretch/>
        </p:blipFill>
        <p:spPr>
          <a:xfrm>
            <a:off x="641992" y="5512926"/>
            <a:ext cx="1193800" cy="952500"/>
          </a:xfrm>
          <a:prstGeom prst="rect">
            <a:avLst/>
          </a:prstGeom>
          <a:noFill/>
          <a:ln>
            <a:noFill/>
          </a:ln>
        </p:spPr>
      </p:pic>
      <p:sp>
        <p:nvSpPr>
          <p:cNvPr id="94" name="Shape 94"/>
          <p:cNvSpPr txBox="1">
            <a:spLocks noGrp="1"/>
          </p:cNvSpPr>
          <p:nvPr>
            <p:ph type="body" idx="4"/>
          </p:nvPr>
        </p:nvSpPr>
        <p:spPr>
          <a:xfrm>
            <a:off x="610723" y="2854692"/>
            <a:ext cx="811987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710"/>
        <p:cNvGrpSpPr/>
        <p:nvPr/>
      </p:nvGrpSpPr>
      <p:grpSpPr>
        <a:xfrm>
          <a:off x="0" y="0"/>
          <a:ext cx="0" cy="0"/>
          <a:chOff x="0" y="0"/>
          <a:chExt cx="0" cy="0"/>
        </a:xfrm>
      </p:grpSpPr>
      <p:pic>
        <p:nvPicPr>
          <p:cNvPr id="711" name="Shape 7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2" name="Shape 71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13" name="Shape 713"/>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14" name="Shape 714"/>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715" name="Shape 71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16" name="Shape 716"/>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17" name="Shape 717"/>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718" name="Shape 71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19" name="Shape 719"/>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720" name="Shape 72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21" name="Shape 721"/>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2" name="Shape 722"/>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Shape 723"/>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Shape 724"/>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Shape 725"/>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Shape 72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727" name="Shape 727"/>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Shape 728"/>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29"/>
        <p:cNvGrpSpPr/>
        <p:nvPr/>
      </p:nvGrpSpPr>
      <p:grpSpPr>
        <a:xfrm>
          <a:off x="0" y="0"/>
          <a:ext cx="0" cy="0"/>
          <a:chOff x="0" y="0"/>
          <a:chExt cx="0" cy="0"/>
        </a:xfrm>
      </p:grpSpPr>
      <p:pic>
        <p:nvPicPr>
          <p:cNvPr id="730" name="Shape 7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1" name="Shape 73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32" name="Shape 732"/>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33" name="Shape 733"/>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734" name="Shape 73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35" name="Shape 735"/>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36" name="Shape 736"/>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737" name="Shape 73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38" name="Shape 738"/>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739" name="Shape 73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40" name="Shape 740"/>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1" name="Shape 741"/>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Shape 742"/>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Shape 743"/>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Shape 744"/>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Shape 7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746" name="Shape 746"/>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Shape 747"/>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48"/>
        <p:cNvGrpSpPr/>
        <p:nvPr/>
      </p:nvGrpSpPr>
      <p:grpSpPr>
        <a:xfrm>
          <a:off x="0" y="0"/>
          <a:ext cx="0" cy="0"/>
          <a:chOff x="0" y="0"/>
          <a:chExt cx="0" cy="0"/>
        </a:xfrm>
      </p:grpSpPr>
      <p:pic>
        <p:nvPicPr>
          <p:cNvPr id="749" name="Shape 74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0" name="Shape 75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1" name="Shape 751"/>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52" name="Shape 752"/>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753" name="Shape 75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4" name="Shape 754"/>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55" name="Shape 755"/>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756" name="Shape 75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7" name="Shape 757"/>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758" name="Shape 75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59" name="Shape 759"/>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0" name="Shape 760"/>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Shape 761"/>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Shape 762"/>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Shape 763"/>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Shape 76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765" name="Shape 765"/>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Shape 766"/>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67"/>
        <p:cNvGrpSpPr/>
        <p:nvPr/>
      </p:nvGrpSpPr>
      <p:grpSpPr>
        <a:xfrm>
          <a:off x="0" y="0"/>
          <a:ext cx="0" cy="0"/>
          <a:chOff x="0" y="0"/>
          <a:chExt cx="0" cy="0"/>
        </a:xfrm>
      </p:grpSpPr>
      <p:pic>
        <p:nvPicPr>
          <p:cNvPr id="768" name="Shape 768"/>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769" name="Shape 76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70" name="Shape 770"/>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71" name="Shape 771"/>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sp>
        <p:nvSpPr>
          <p:cNvPr id="772" name="Shape 77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73" name="Shape 773"/>
          <p:cNvCxnSpPr/>
          <p:nvPr/>
        </p:nvCxnSpPr>
        <p:spPr>
          <a:xfrm rot="10800000">
            <a:off x="2422" y="6320547"/>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774" name="Shape 774"/>
          <p:cNvCxnSpPr/>
          <p:nvPr/>
        </p:nvCxnSpPr>
        <p:spPr>
          <a:xfrm rot="10800000">
            <a:off x="462491" y="6320547"/>
            <a:ext cx="8217959" cy="0"/>
          </a:xfrm>
          <a:prstGeom prst="straightConnector1">
            <a:avLst/>
          </a:prstGeom>
          <a:noFill/>
          <a:ln w="12700" cap="flat" cmpd="sng">
            <a:solidFill>
              <a:schemeClr val="lt1"/>
            </a:solidFill>
            <a:prstDash val="solid"/>
            <a:round/>
            <a:headEnd type="none" w="med" len="med"/>
            <a:tailEnd type="none" w="med" len="med"/>
          </a:ln>
        </p:spPr>
      </p:cxnSp>
      <p:sp>
        <p:nvSpPr>
          <p:cNvPr id="775" name="Shape 77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76" name="Shape 776"/>
          <p:cNvCxnSpPr/>
          <p:nvPr/>
        </p:nvCxnSpPr>
        <p:spPr>
          <a:xfrm>
            <a:off x="8772211" y="6320547"/>
            <a:ext cx="371789" cy="0"/>
          </a:xfrm>
          <a:prstGeom prst="straightConnector1">
            <a:avLst/>
          </a:prstGeom>
          <a:noFill/>
          <a:ln w="12700" cap="flat" cmpd="sng">
            <a:solidFill>
              <a:schemeClr val="lt1"/>
            </a:solidFill>
            <a:prstDash val="solid"/>
            <a:round/>
            <a:headEnd type="none" w="med" len="med"/>
            <a:tailEnd type="none" w="med" len="med"/>
          </a:ln>
        </p:spPr>
      </p:cxnSp>
      <p:pic>
        <p:nvPicPr>
          <p:cNvPr id="777" name="Shape 77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78" name="Shape 778"/>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9" name="Shape 779"/>
          <p:cNvSpPr txBox="1">
            <a:spLocks noGrp="1"/>
          </p:cNvSpPr>
          <p:nvPr>
            <p:ph type="body" idx="1"/>
          </p:nvPr>
        </p:nvSpPr>
        <p:spPr>
          <a:xfrm>
            <a:off x="417667" y="131478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0" name="Shape 780"/>
          <p:cNvSpPr txBox="1">
            <a:spLocks noGrp="1"/>
          </p:cNvSpPr>
          <p:nvPr>
            <p:ph type="body" idx="2"/>
          </p:nvPr>
        </p:nvSpPr>
        <p:spPr>
          <a:xfrm>
            <a:off x="417667" y="2784994"/>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1" name="Shape 781"/>
          <p:cNvSpPr txBox="1">
            <a:spLocks noGrp="1"/>
          </p:cNvSpPr>
          <p:nvPr>
            <p:ph type="body" idx="3"/>
          </p:nvPr>
        </p:nvSpPr>
        <p:spPr>
          <a:xfrm>
            <a:off x="417667" y="1728243"/>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2" name="Shape 782"/>
          <p:cNvSpPr txBox="1">
            <a:spLocks noGrp="1"/>
          </p:cNvSpPr>
          <p:nvPr>
            <p:ph type="body" idx="4"/>
          </p:nvPr>
        </p:nvSpPr>
        <p:spPr>
          <a:xfrm>
            <a:off x="417667" y="3189491"/>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3" name="Shape 78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‹Nr.›</a:t>
            </a:fld>
            <a:endParaRPr sz="1200" b="0" i="0" u="none" strike="noStrike" cap="none">
              <a:solidFill>
                <a:schemeClr val="lt1"/>
              </a:solidFill>
              <a:latin typeface="Arial"/>
              <a:ea typeface="Arial"/>
              <a:cs typeface="Arial"/>
              <a:sym typeface="Arial"/>
            </a:endParaRPr>
          </a:p>
        </p:txBody>
      </p:sp>
      <p:sp>
        <p:nvSpPr>
          <p:cNvPr id="784" name="Shape 784"/>
          <p:cNvSpPr txBox="1">
            <a:spLocks noGrp="1"/>
          </p:cNvSpPr>
          <p:nvPr>
            <p:ph type="body" idx="5"/>
          </p:nvPr>
        </p:nvSpPr>
        <p:spPr>
          <a:xfrm>
            <a:off x="417667" y="4228312"/>
            <a:ext cx="7049932" cy="39487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5" name="Shape 785"/>
          <p:cNvSpPr txBox="1">
            <a:spLocks noGrp="1"/>
          </p:cNvSpPr>
          <p:nvPr>
            <p:ph type="body" idx="6"/>
          </p:nvPr>
        </p:nvSpPr>
        <p:spPr>
          <a:xfrm>
            <a:off x="417667" y="4632809"/>
            <a:ext cx="7049932" cy="9144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Engage with ICANN White">
  <p:cSld name="2_Engage with ICANN White">
    <p:spTree>
      <p:nvGrpSpPr>
        <p:cNvPr id="1" name="Shape 786"/>
        <p:cNvGrpSpPr/>
        <p:nvPr/>
      </p:nvGrpSpPr>
      <p:grpSpPr>
        <a:xfrm>
          <a:off x="0" y="0"/>
          <a:ext cx="0" cy="0"/>
          <a:chOff x="0" y="0"/>
          <a:chExt cx="0" cy="0"/>
        </a:xfrm>
      </p:grpSpPr>
      <p:sp>
        <p:nvSpPr>
          <p:cNvPr id="787" name="Shape 787"/>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88" name="Shape 788"/>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a:p>
        </p:txBody>
      </p:sp>
      <p:sp>
        <p:nvSpPr>
          <p:cNvPr id="789" name="Shape 789"/>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90" name="Shape 790"/>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pic>
        <p:nvPicPr>
          <p:cNvPr id="791" name="Shape 791"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792" name="Shape 792"/>
          <p:cNvSpPr txBox="1">
            <a:spLocks noGrp="1"/>
          </p:cNvSpPr>
          <p:nvPr>
            <p:ph type="body" idx="1"/>
          </p:nvPr>
        </p:nvSpPr>
        <p:spPr>
          <a:xfrm>
            <a:off x="2543489" y="1865312"/>
            <a:ext cx="5973449" cy="346541"/>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3" name="Shape 793"/>
          <p:cNvSpPr txBox="1">
            <a:spLocks noGrp="1"/>
          </p:cNvSpPr>
          <p:nvPr>
            <p:ph type="title"/>
          </p:nvPr>
        </p:nvSpPr>
        <p:spPr>
          <a:xfrm>
            <a:off x="374904" y="42394"/>
            <a:ext cx="788670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794" name="Shape 794"/>
          <p:cNvGrpSpPr/>
          <p:nvPr/>
        </p:nvGrpSpPr>
        <p:grpSpPr>
          <a:xfrm>
            <a:off x="2543489" y="4228306"/>
            <a:ext cx="3416667" cy="365760"/>
            <a:chOff x="5325979" y="4715893"/>
            <a:chExt cx="3416667" cy="365760"/>
          </a:xfrm>
        </p:grpSpPr>
        <p:sp>
          <p:nvSpPr>
            <p:cNvPr id="795" name="Shape 795"/>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96" name="Shape 796"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97" name="Shape 797"/>
          <p:cNvGrpSpPr/>
          <p:nvPr/>
        </p:nvGrpSpPr>
        <p:grpSpPr>
          <a:xfrm>
            <a:off x="2543489" y="4726326"/>
            <a:ext cx="3636602" cy="365760"/>
            <a:chOff x="1235726" y="5571713"/>
            <a:chExt cx="3636602" cy="365760"/>
          </a:xfrm>
        </p:grpSpPr>
        <p:sp>
          <p:nvSpPr>
            <p:cNvPr id="798" name="Shape 798"/>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linkedin/company/icann</a:t>
              </a:r>
              <a:endParaRPr sz="1400" b="0" i="0" u="none" strike="noStrike" cap="none">
                <a:solidFill>
                  <a:srgbClr val="0A304B"/>
                </a:solidFill>
                <a:latin typeface="Arial"/>
                <a:ea typeface="Arial"/>
                <a:cs typeface="Arial"/>
                <a:sym typeface="Arial"/>
              </a:endParaRPr>
            </a:p>
          </p:txBody>
        </p:sp>
        <p:pic>
          <p:nvPicPr>
            <p:cNvPr id="799" name="Shape 79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00" name="Shape 800"/>
          <p:cNvGrpSpPr/>
          <p:nvPr/>
        </p:nvGrpSpPr>
        <p:grpSpPr>
          <a:xfrm>
            <a:off x="2543489" y="2734246"/>
            <a:ext cx="2809587" cy="365760"/>
            <a:chOff x="1235726" y="3073176"/>
            <a:chExt cx="2809587" cy="365760"/>
          </a:xfrm>
        </p:grpSpPr>
        <p:sp>
          <p:nvSpPr>
            <p:cNvPr id="801" name="Shape 801"/>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pic>
          <p:nvPicPr>
            <p:cNvPr id="802" name="Shape 802"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03" name="Shape 803"/>
          <p:cNvGrpSpPr/>
          <p:nvPr/>
        </p:nvGrpSpPr>
        <p:grpSpPr>
          <a:xfrm>
            <a:off x="2543489" y="3232266"/>
            <a:ext cx="3730320" cy="365760"/>
            <a:chOff x="1235727" y="3892739"/>
            <a:chExt cx="3730320" cy="365760"/>
          </a:xfrm>
        </p:grpSpPr>
        <p:sp>
          <p:nvSpPr>
            <p:cNvPr id="804" name="Shape 804"/>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2"/>
                </a:rPr>
                <a:t>facebook.com/icannorg </a:t>
              </a:r>
              <a:endParaRPr sz="1400" b="0" i="0" u="none" strike="noStrike" cap="none">
                <a:solidFill>
                  <a:srgbClr val="0A304B"/>
                </a:solidFill>
                <a:latin typeface="Arial"/>
                <a:ea typeface="Arial"/>
                <a:cs typeface="Arial"/>
                <a:sym typeface="Arial"/>
              </a:endParaRPr>
            </a:p>
          </p:txBody>
        </p:sp>
        <p:pic>
          <p:nvPicPr>
            <p:cNvPr id="805" name="Shape 805"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06" name="Shape 806"/>
          <p:cNvGrpSpPr/>
          <p:nvPr/>
        </p:nvGrpSpPr>
        <p:grpSpPr>
          <a:xfrm>
            <a:off x="2543489" y="3730286"/>
            <a:ext cx="3636602" cy="365760"/>
            <a:chOff x="1235726" y="4721075"/>
            <a:chExt cx="3636602" cy="365760"/>
          </a:xfrm>
        </p:grpSpPr>
        <p:pic>
          <p:nvPicPr>
            <p:cNvPr id="807" name="Shape 807"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808" name="Shape 808"/>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7"/>
                </a:rPr>
                <a:t>youtube.com/icannnews</a:t>
              </a:r>
              <a:endParaRPr sz="1400" b="0" i="0" u="none" strike="noStrike" cap="none">
                <a:solidFill>
                  <a:srgbClr val="0A304B"/>
                </a:solidFill>
                <a:latin typeface="Arial"/>
                <a:ea typeface="Arial"/>
                <a:cs typeface="Arial"/>
                <a:sym typeface="Arial"/>
              </a:endParaRPr>
            </a:p>
          </p:txBody>
        </p:sp>
      </p:grpSp>
      <p:grpSp>
        <p:nvGrpSpPr>
          <p:cNvPr id="809" name="Shape 809"/>
          <p:cNvGrpSpPr/>
          <p:nvPr/>
        </p:nvGrpSpPr>
        <p:grpSpPr>
          <a:xfrm>
            <a:off x="2543489" y="5722367"/>
            <a:ext cx="2586167" cy="365760"/>
            <a:chOff x="5325979" y="3073176"/>
            <a:chExt cx="2586167" cy="365760"/>
          </a:xfrm>
        </p:grpSpPr>
        <p:sp>
          <p:nvSpPr>
            <p:cNvPr id="810" name="Shape 810"/>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soundcloud/icann</a:t>
              </a:r>
              <a:endParaRPr sz="1400" b="0" i="0" u="none" strike="noStrike" cap="none">
                <a:solidFill>
                  <a:srgbClr val="0A304B"/>
                </a:solidFill>
                <a:latin typeface="Arial"/>
                <a:ea typeface="Arial"/>
                <a:cs typeface="Arial"/>
                <a:sym typeface="Arial"/>
              </a:endParaRPr>
            </a:p>
          </p:txBody>
        </p:sp>
        <p:pic>
          <p:nvPicPr>
            <p:cNvPr id="811" name="Shape 811"/>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812" name="Shape 812"/>
          <p:cNvGrpSpPr/>
          <p:nvPr/>
        </p:nvGrpSpPr>
        <p:grpSpPr>
          <a:xfrm>
            <a:off x="2543489" y="5224346"/>
            <a:ext cx="3416667" cy="365760"/>
            <a:chOff x="5325979" y="5571713"/>
            <a:chExt cx="3416667" cy="365760"/>
          </a:xfrm>
        </p:grpSpPr>
        <p:sp>
          <p:nvSpPr>
            <p:cNvPr id="813" name="Shape 813"/>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20"/>
                </a:rPr>
                <a:t>slideshare/icannpresentations</a:t>
              </a:r>
              <a:endParaRPr sz="1400" b="0" i="0" u="none" strike="noStrike" cap="none">
                <a:solidFill>
                  <a:srgbClr val="0A304B"/>
                </a:solidFill>
                <a:latin typeface="Arial"/>
                <a:ea typeface="Arial"/>
                <a:cs typeface="Arial"/>
                <a:sym typeface="Arial"/>
              </a:endParaRPr>
            </a:p>
          </p:txBody>
        </p:sp>
        <p:pic>
          <p:nvPicPr>
            <p:cNvPr id="814" name="Shape 814"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815"/>
        <p:cNvGrpSpPr/>
        <p:nvPr/>
      </p:nvGrpSpPr>
      <p:grpSpPr>
        <a:xfrm>
          <a:off x="0" y="0"/>
          <a:ext cx="0" cy="0"/>
          <a:chOff x="0" y="0"/>
          <a:chExt cx="0" cy="0"/>
        </a:xfrm>
      </p:grpSpPr>
      <p:sp>
        <p:nvSpPr>
          <p:cNvPr id="816" name="Shape 816"/>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7" name="Shape 817"/>
          <p:cNvSpPr txBox="1"/>
          <p:nvPr/>
        </p:nvSpPr>
        <p:spPr>
          <a:xfrm>
            <a:off x="2191310" y="2425013"/>
            <a:ext cx="6330715"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a:p>
        </p:txBody>
      </p:sp>
      <p:sp>
        <p:nvSpPr>
          <p:cNvPr id="818" name="Shape 818"/>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819" name="Shape 81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20" name="Shape 820"/>
          <p:cNvCxnSpPr/>
          <p:nvPr/>
        </p:nvCxnSpPr>
        <p:spPr>
          <a:xfrm rot="10800000">
            <a:off x="2422" y="608083"/>
            <a:ext cx="371789" cy="0"/>
          </a:xfrm>
          <a:prstGeom prst="straightConnector1">
            <a:avLst/>
          </a:prstGeom>
          <a:noFill/>
          <a:ln w="12700" cap="flat" cmpd="sng">
            <a:solidFill>
              <a:schemeClr val="lt1"/>
            </a:solidFill>
            <a:prstDash val="solid"/>
            <a:round/>
            <a:headEnd type="none" w="med" len="med"/>
            <a:tailEnd type="none" w="med" len="med"/>
          </a:ln>
        </p:spPr>
      </p:cxnSp>
      <p:cxnSp>
        <p:nvCxnSpPr>
          <p:cNvPr id="821" name="Shape 821"/>
          <p:cNvCxnSpPr/>
          <p:nvPr/>
        </p:nvCxnSpPr>
        <p:spPr>
          <a:xfrm rot="10800000">
            <a:off x="462492" y="608083"/>
            <a:ext cx="8681508" cy="0"/>
          </a:xfrm>
          <a:prstGeom prst="straightConnector1">
            <a:avLst/>
          </a:prstGeom>
          <a:noFill/>
          <a:ln w="12700" cap="flat" cmpd="sng">
            <a:solidFill>
              <a:schemeClr val="lt1"/>
            </a:solidFill>
            <a:prstDash val="solid"/>
            <a:round/>
            <a:headEnd type="none" w="med" len="med"/>
            <a:tailEnd type="none" w="med" len="med"/>
          </a:ln>
        </p:spPr>
      </p:cxnSp>
      <p:pic>
        <p:nvPicPr>
          <p:cNvPr id="822" name="Shape 822"/>
          <p:cNvPicPr preferRelativeResize="0"/>
          <p:nvPr/>
        </p:nvPicPr>
        <p:blipFill rotWithShape="1">
          <a:blip r:embed="rId2">
            <a:alphaModFix/>
          </a:blip>
          <a:srcRect/>
          <a:stretch/>
        </p:blipFill>
        <p:spPr>
          <a:xfrm>
            <a:off x="2079799" y="1039938"/>
            <a:ext cx="4287549" cy="760694"/>
          </a:xfrm>
          <a:prstGeom prst="rect">
            <a:avLst/>
          </a:prstGeom>
          <a:noFill/>
          <a:ln>
            <a:noFill/>
          </a:ln>
        </p:spPr>
      </p:pic>
      <p:sp>
        <p:nvSpPr>
          <p:cNvPr id="823" name="Shape 823"/>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24" name="Shape 824"/>
          <p:cNvCxnSpPr/>
          <p:nvPr/>
        </p:nvCxnSpPr>
        <p:spPr>
          <a:xfrm rot="10800000">
            <a:off x="0" y="6320453"/>
            <a:ext cx="1790417" cy="0"/>
          </a:xfrm>
          <a:prstGeom prst="straightConnector1">
            <a:avLst/>
          </a:prstGeom>
          <a:noFill/>
          <a:ln w="12700" cap="flat" cmpd="sng">
            <a:solidFill>
              <a:schemeClr val="lt1"/>
            </a:solidFill>
            <a:prstDash val="solid"/>
            <a:round/>
            <a:headEnd type="none" w="med" len="med"/>
            <a:tailEnd type="none" w="med" len="med"/>
          </a:ln>
        </p:spPr>
      </p:cxnSp>
      <p:cxnSp>
        <p:nvCxnSpPr>
          <p:cNvPr id="825" name="Shape 825"/>
          <p:cNvCxnSpPr/>
          <p:nvPr/>
        </p:nvCxnSpPr>
        <p:spPr>
          <a:xfrm rot="10800000">
            <a:off x="1878696" y="6320453"/>
            <a:ext cx="6693408" cy="0"/>
          </a:xfrm>
          <a:prstGeom prst="straightConnector1">
            <a:avLst/>
          </a:prstGeom>
          <a:noFill/>
          <a:ln w="12700" cap="flat" cmpd="sng">
            <a:solidFill>
              <a:schemeClr val="lt1"/>
            </a:solidFill>
            <a:prstDash val="solid"/>
            <a:round/>
            <a:headEnd type="none" w="med" len="med"/>
            <a:tailEnd type="none" w="med" len="med"/>
          </a:ln>
        </p:spPr>
      </p:cxnSp>
      <p:sp>
        <p:nvSpPr>
          <p:cNvPr id="826" name="Shape 826"/>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7" name="Shape 827"/>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28" name="Shape 828"/>
          <p:cNvCxnSpPr>
            <a:endCxn id="829" idx="0"/>
          </p:cNvCxnSpPr>
          <p:nvPr/>
        </p:nvCxnSpPr>
        <p:spPr>
          <a:xfrm rot="10800000">
            <a:off x="1834554" y="2281331"/>
            <a:ext cx="0" cy="3997500"/>
          </a:xfrm>
          <a:prstGeom prst="straightConnector1">
            <a:avLst/>
          </a:prstGeom>
          <a:noFill/>
          <a:ln w="12700" cap="flat" cmpd="sng">
            <a:solidFill>
              <a:schemeClr val="lt1"/>
            </a:solidFill>
            <a:prstDash val="solid"/>
            <a:round/>
            <a:headEnd type="none" w="med" len="med"/>
            <a:tailEnd type="none" w="med" len="med"/>
          </a:ln>
        </p:spPr>
      </p:cxnSp>
      <p:sp>
        <p:nvSpPr>
          <p:cNvPr id="829" name="Shape 829"/>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830" name="Shape 830"/>
          <p:cNvCxnSpPr/>
          <p:nvPr/>
        </p:nvCxnSpPr>
        <p:spPr>
          <a:xfrm rot="10800000">
            <a:off x="1895439" y="2220449"/>
            <a:ext cx="6691671" cy="0"/>
          </a:xfrm>
          <a:prstGeom prst="straightConnector1">
            <a:avLst/>
          </a:prstGeom>
          <a:noFill/>
          <a:ln w="12700" cap="flat" cmpd="sng">
            <a:solidFill>
              <a:schemeClr val="lt1"/>
            </a:solidFill>
            <a:prstDash val="solid"/>
            <a:round/>
            <a:headEnd type="none" w="med" len="med"/>
            <a:tailEnd type="none" w="med" len="med"/>
          </a:ln>
        </p:spPr>
      </p:cxnSp>
      <p:cxnSp>
        <p:nvCxnSpPr>
          <p:cNvPr id="831" name="Shape 831"/>
          <p:cNvCxnSpPr/>
          <p:nvPr/>
        </p:nvCxnSpPr>
        <p:spPr>
          <a:xfrm rot="10800000">
            <a:off x="8686803" y="6320453"/>
            <a:ext cx="457197" cy="0"/>
          </a:xfrm>
          <a:prstGeom prst="straightConnector1">
            <a:avLst/>
          </a:prstGeom>
          <a:noFill/>
          <a:ln w="12700" cap="flat" cmpd="sng">
            <a:solidFill>
              <a:schemeClr val="lt1"/>
            </a:solidFill>
            <a:prstDash val="solid"/>
            <a:round/>
            <a:headEnd type="none" w="med" len="med"/>
            <a:tailEnd type="none" w="med" len="med"/>
          </a:ln>
        </p:spPr>
      </p:cxnSp>
      <p:cxnSp>
        <p:nvCxnSpPr>
          <p:cNvPr id="832" name="Shape 832"/>
          <p:cNvCxnSpPr/>
          <p:nvPr/>
        </p:nvCxnSpPr>
        <p:spPr>
          <a:xfrm rot="10800000">
            <a:off x="8678063" y="2219538"/>
            <a:ext cx="465937" cy="0"/>
          </a:xfrm>
          <a:prstGeom prst="straightConnector1">
            <a:avLst/>
          </a:prstGeom>
          <a:noFill/>
          <a:ln w="12700" cap="flat" cmpd="sng">
            <a:solidFill>
              <a:schemeClr val="lt1"/>
            </a:solidFill>
            <a:prstDash val="solid"/>
            <a:round/>
            <a:headEnd type="none" w="med" len="med"/>
            <a:tailEnd type="none" w="med" len="med"/>
          </a:ln>
        </p:spPr>
      </p:cxnSp>
      <p:pic>
        <p:nvPicPr>
          <p:cNvPr id="833" name="Shape 833"/>
          <p:cNvPicPr preferRelativeResize="0"/>
          <p:nvPr/>
        </p:nvPicPr>
        <p:blipFill rotWithShape="1">
          <a:blip r:embed="rId3">
            <a:alphaModFix/>
          </a:blip>
          <a:srcRect/>
          <a:stretch/>
        </p:blipFill>
        <p:spPr>
          <a:xfrm>
            <a:off x="2172578" y="2842544"/>
            <a:ext cx="3149229" cy="3236708"/>
          </a:xfrm>
          <a:prstGeom prst="rect">
            <a:avLst/>
          </a:prstGeom>
          <a:noFill/>
          <a:ln>
            <a:noFill/>
          </a:ln>
        </p:spPr>
      </p:pic>
      <p:sp>
        <p:nvSpPr>
          <p:cNvPr id="834" name="Shape 834"/>
          <p:cNvSpPr txBox="1">
            <a:spLocks noGrp="1"/>
          </p:cNvSpPr>
          <p:nvPr>
            <p:ph type="title"/>
          </p:nvPr>
        </p:nvSpPr>
        <p:spPr>
          <a:xfrm>
            <a:off x="374904" y="42394"/>
            <a:ext cx="8856010" cy="53134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97237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484977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813128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37144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7" name="Shape 97"/>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98" name="Shape 98"/>
          <p:cNvCxnSpPr/>
          <p:nvPr/>
        </p:nvCxnSpPr>
        <p:spPr>
          <a:xfrm rot="10800000">
            <a:off x="0" y="6124511"/>
            <a:ext cx="1790417" cy="0"/>
          </a:xfrm>
          <a:prstGeom prst="straightConnector1">
            <a:avLst/>
          </a:prstGeom>
          <a:noFill/>
          <a:ln w="12700" cap="flat" cmpd="sng">
            <a:solidFill>
              <a:schemeClr val="lt1"/>
            </a:solidFill>
            <a:prstDash val="solid"/>
            <a:round/>
            <a:headEnd type="none" w="med" len="med"/>
            <a:tailEnd type="none" w="med" len="med"/>
          </a:ln>
        </p:spPr>
      </p:cxnSp>
      <p:cxnSp>
        <p:nvCxnSpPr>
          <p:cNvPr id="99" name="Shape 99"/>
          <p:cNvCxnSpPr/>
          <p:nvPr/>
        </p:nvCxnSpPr>
        <p:spPr>
          <a:xfrm rot="10800000">
            <a:off x="1878696" y="6124511"/>
            <a:ext cx="6693408" cy="0"/>
          </a:xfrm>
          <a:prstGeom prst="straightConnector1">
            <a:avLst/>
          </a:prstGeom>
          <a:noFill/>
          <a:ln w="12700" cap="flat" cmpd="sng">
            <a:solidFill>
              <a:schemeClr val="lt1"/>
            </a:solidFill>
            <a:prstDash val="solid"/>
            <a:round/>
            <a:headEnd type="none" w="med" len="med"/>
            <a:tailEnd type="none" w="med" len="med"/>
          </a:ln>
        </p:spPr>
      </p:cxnSp>
      <p:sp>
        <p:nvSpPr>
          <p:cNvPr id="100" name="Shape 100"/>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Shape 101"/>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02" name="Shape 102"/>
          <p:cNvCxnSpPr/>
          <p:nvPr/>
        </p:nvCxnSpPr>
        <p:spPr>
          <a:xfrm rot="10800000">
            <a:off x="1834554" y="3552825"/>
            <a:ext cx="0" cy="2529961"/>
          </a:xfrm>
          <a:prstGeom prst="straightConnector1">
            <a:avLst/>
          </a:prstGeom>
          <a:noFill/>
          <a:ln w="12700" cap="flat" cmpd="sng">
            <a:solidFill>
              <a:schemeClr val="lt1"/>
            </a:solidFill>
            <a:prstDash val="solid"/>
            <a:round/>
            <a:headEnd type="none" w="med" len="med"/>
            <a:tailEnd type="none" w="med" len="med"/>
          </a:ln>
        </p:spPr>
      </p:cxnSp>
      <p:sp>
        <p:nvSpPr>
          <p:cNvPr id="103" name="Shape 103"/>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04" name="Shape 104"/>
          <p:cNvCxnSpPr/>
          <p:nvPr/>
        </p:nvCxnSpPr>
        <p:spPr>
          <a:xfrm rot="10800000">
            <a:off x="1895439" y="3494144"/>
            <a:ext cx="6691671" cy="0"/>
          </a:xfrm>
          <a:prstGeom prst="straightConnector1">
            <a:avLst/>
          </a:prstGeom>
          <a:noFill/>
          <a:ln w="12700" cap="flat" cmpd="sng">
            <a:solidFill>
              <a:schemeClr val="lt1"/>
            </a:solidFill>
            <a:prstDash val="solid"/>
            <a:round/>
            <a:headEnd type="none" w="med" len="med"/>
            <a:tailEnd type="none" w="med" len="med"/>
          </a:ln>
        </p:spPr>
      </p:cxnSp>
      <p:pic>
        <p:nvPicPr>
          <p:cNvPr id="105" name="Shape 105"/>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106" name="Shape 106"/>
          <p:cNvSpPr txBox="1">
            <a:spLocks noGrp="1"/>
          </p:cNvSpPr>
          <p:nvPr>
            <p:ph type="title"/>
          </p:nvPr>
        </p:nvSpPr>
        <p:spPr>
          <a:xfrm>
            <a:off x="2061883" y="761997"/>
            <a:ext cx="6382512" cy="253336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Shape 107"/>
          <p:cNvSpPr txBox="1">
            <a:spLocks noGrp="1"/>
          </p:cNvSpPr>
          <p:nvPr>
            <p:ph type="body" idx="1"/>
          </p:nvPr>
        </p:nvSpPr>
        <p:spPr>
          <a:xfrm>
            <a:off x="2070848" y="4593844"/>
            <a:ext cx="638251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body" idx="2"/>
          </p:nvPr>
        </p:nvSpPr>
        <p:spPr>
          <a:xfrm>
            <a:off x="2070848" y="5301687"/>
            <a:ext cx="6382512" cy="27360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body" idx="3"/>
          </p:nvPr>
        </p:nvSpPr>
        <p:spPr>
          <a:xfrm>
            <a:off x="2070848" y="5584257"/>
            <a:ext cx="6382512" cy="40378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4"/>
          </p:nvPr>
        </p:nvSpPr>
        <p:spPr>
          <a:xfrm>
            <a:off x="2070848" y="3652549"/>
            <a:ext cx="6382512" cy="71680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302336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548476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087990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21823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29689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206310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027411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861440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80533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4_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6976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11"/>
        <p:cNvGrpSpPr/>
        <p:nvPr/>
      </p:nvGrpSpPr>
      <p:grpSpPr>
        <a:xfrm>
          <a:off x="0" y="0"/>
          <a:ext cx="0" cy="0"/>
          <a:chOff x="0" y="0"/>
          <a:chExt cx="0" cy="0"/>
        </a:xfrm>
      </p:grpSpPr>
      <p:sp>
        <p:nvSpPr>
          <p:cNvPr id="112" name="Shape 112"/>
          <p:cNvSpPr>
            <a:spLocks noGrp="1"/>
          </p:cNvSpPr>
          <p:nvPr>
            <p:ph type="pic" idx="2"/>
          </p:nvPr>
        </p:nvSpPr>
        <p:spPr>
          <a:xfrm>
            <a:off x="-18288" y="615707"/>
            <a:ext cx="9180576" cy="5705856"/>
          </a:xfrm>
          <a:prstGeom prst="rect">
            <a:avLst/>
          </a:prstGeom>
          <a:noFill/>
          <a:ln w="19050" cap="flat" cmpd="sng">
            <a:solidFill>
              <a:srgbClr val="0B3458"/>
            </a:solidFill>
            <a:prstDash val="solid"/>
            <a:round/>
            <a:headEnd type="none" w="med" len="med"/>
            <a:tailEnd type="none" w="med" len="med"/>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115" name="Shape 115"/>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8" name="Shape 1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
        <p:nvSpPr>
          <p:cNvPr id="119" name="Shape 119"/>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Shape 121"/>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Shape 12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cxnSp>
        <p:nvCxnSpPr>
          <p:cNvPr id="124" name="Shape 124"/>
          <p:cNvCxnSpPr/>
          <p:nvPr/>
        </p:nvCxnSpPr>
        <p:spPr>
          <a:xfrm rot="10800000">
            <a:off x="0" y="608083"/>
            <a:ext cx="9144000" cy="0"/>
          </a:xfrm>
          <a:prstGeom prst="straightConnector1">
            <a:avLst/>
          </a:prstGeom>
          <a:noFill/>
          <a:ln w="12700" cap="flat" cmpd="sng">
            <a:solidFill>
              <a:srgbClr val="0B3458"/>
            </a:solidFill>
            <a:prstDash val="solid"/>
            <a:round/>
            <a:headEnd type="none" w="med" len="med"/>
            <a:tailEnd type="none" w="med" len="med"/>
          </a:ln>
        </p:spPr>
      </p:cxnSp>
      <p:cxnSp>
        <p:nvCxnSpPr>
          <p:cNvPr id="125" name="Shape 125"/>
          <p:cNvCxnSpPr/>
          <p:nvPr/>
        </p:nvCxnSpPr>
        <p:spPr>
          <a:xfrm rot="10800000">
            <a:off x="0" y="6320547"/>
            <a:ext cx="9144000" cy="0"/>
          </a:xfrm>
          <a:prstGeom prst="straightConnector1">
            <a:avLst/>
          </a:prstGeom>
          <a:noFill/>
          <a:ln w="12700" cap="flat" cmpd="sng">
            <a:solidFill>
              <a:srgbClr val="0B3458"/>
            </a:solidFill>
            <a:prstDash val="solid"/>
            <a:round/>
            <a:headEnd type="none" w="med" len="med"/>
            <a:tailEnd type="none" w="med" len="med"/>
          </a:ln>
        </p:spPr>
      </p:cxnSp>
      <p:sp>
        <p:nvSpPr>
          <p:cNvPr id="126" name="Shape 126"/>
          <p:cNvSpPr>
            <a:spLocks noGrp="1"/>
          </p:cNvSpPr>
          <p:nvPr>
            <p:ph type="pic" idx="2"/>
          </p:nvPr>
        </p:nvSpPr>
        <p:spPr>
          <a:xfrm>
            <a:off x="0" y="623477"/>
            <a:ext cx="4598988" cy="5687676"/>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0" name="Shape 13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1" name="Shape 131"/>
          <p:cNvCxnSpPr/>
          <p:nvPr/>
        </p:nvCxnSpPr>
        <p:spPr>
          <a:xfrm rot="10800000">
            <a:off x="2422" y="608083"/>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32" name="Shape 132"/>
          <p:cNvCxnSpPr/>
          <p:nvPr/>
        </p:nvCxnSpPr>
        <p:spPr>
          <a:xfrm rot="10800000">
            <a:off x="462492" y="608083"/>
            <a:ext cx="8681508" cy="0"/>
          </a:xfrm>
          <a:prstGeom prst="straightConnector1">
            <a:avLst/>
          </a:prstGeom>
          <a:noFill/>
          <a:ln w="12700" cap="flat" cmpd="sng">
            <a:solidFill>
              <a:srgbClr val="0B3458"/>
            </a:solidFill>
            <a:prstDash val="solid"/>
            <a:round/>
            <a:headEnd type="none" w="med" len="med"/>
            <a:tailEnd type="none" w="med" len="med"/>
          </a:ln>
        </p:spPr>
      </p:cxnSp>
      <p:sp>
        <p:nvSpPr>
          <p:cNvPr id="134" name="Shape 134"/>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5" name="Shape 135"/>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36" name="Shape 136"/>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137" name="Shape 137"/>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8" name="Shape 138"/>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139" name="Shape 139"/>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0" name="Shape 140"/>
          <p:cNvSpPr txBox="1">
            <a:spLocks noGrp="1"/>
          </p:cNvSpPr>
          <p:nvPr>
            <p:ph type="title"/>
          </p:nvPr>
        </p:nvSpPr>
        <p:spPr>
          <a:xfrm>
            <a:off x="374904" y="46179"/>
            <a:ext cx="8012951" cy="45066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Shape 1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 name="Shape 11"/>
          <p:cNvCxnSpPr/>
          <p:nvPr/>
        </p:nvCxnSpPr>
        <p:spPr>
          <a:xfrm rot="10800000">
            <a:off x="2422" y="608083"/>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2" name="Shape 12"/>
          <p:cNvCxnSpPr/>
          <p:nvPr/>
        </p:nvCxnSpPr>
        <p:spPr>
          <a:xfrm rot="10800000">
            <a:off x="462492" y="608083"/>
            <a:ext cx="8681508" cy="0"/>
          </a:xfrm>
          <a:prstGeom prst="straightConnector1">
            <a:avLst/>
          </a:prstGeom>
          <a:noFill/>
          <a:ln w="12700" cap="flat" cmpd="sng">
            <a:solidFill>
              <a:srgbClr val="0B3458"/>
            </a:solidFill>
            <a:prstDash val="solid"/>
            <a:round/>
            <a:headEnd type="none" w="med" len="med"/>
            <a:tailEnd type="none" w="med" len="med"/>
          </a:ln>
        </p:spPr>
      </p:cxnSp>
      <p:sp>
        <p:nvSpPr>
          <p:cNvPr id="14" name="Shape 14"/>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 name="Shape 15"/>
          <p:cNvCxnSpPr/>
          <p:nvPr/>
        </p:nvCxnSpPr>
        <p:spPr>
          <a:xfrm rot="10800000">
            <a:off x="2422" y="6320547"/>
            <a:ext cx="371789" cy="0"/>
          </a:xfrm>
          <a:prstGeom prst="straightConnector1">
            <a:avLst/>
          </a:prstGeom>
          <a:noFill/>
          <a:ln w="12700" cap="flat" cmpd="sng">
            <a:solidFill>
              <a:srgbClr val="0B3458"/>
            </a:solidFill>
            <a:prstDash val="solid"/>
            <a:round/>
            <a:headEnd type="none" w="med" len="med"/>
            <a:tailEnd type="none" w="med" len="med"/>
          </a:ln>
        </p:spPr>
      </p:cxnSp>
      <p:cxnSp>
        <p:nvCxnSpPr>
          <p:cNvPr id="16" name="Shape 16"/>
          <p:cNvCxnSpPr/>
          <p:nvPr/>
        </p:nvCxnSpPr>
        <p:spPr>
          <a:xfrm rot="10800000">
            <a:off x="462491" y="6320547"/>
            <a:ext cx="8217959" cy="0"/>
          </a:xfrm>
          <a:prstGeom prst="straightConnector1">
            <a:avLst/>
          </a:prstGeom>
          <a:noFill/>
          <a:ln w="12700" cap="flat" cmpd="sng">
            <a:solidFill>
              <a:srgbClr val="0B3458"/>
            </a:solidFill>
            <a:prstDash val="solid"/>
            <a:round/>
            <a:headEnd type="none" w="med" len="med"/>
            <a:tailEnd type="none" w="med" len="med"/>
          </a:ln>
        </p:spPr>
      </p:cxnSp>
      <p:sp>
        <p:nvSpPr>
          <p:cNvPr id="17" name="Shape 17"/>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 name="Shape 18"/>
          <p:cNvCxnSpPr/>
          <p:nvPr/>
        </p:nvCxnSpPr>
        <p:spPr>
          <a:xfrm>
            <a:off x="8772211" y="6320547"/>
            <a:ext cx="371789" cy="0"/>
          </a:xfrm>
          <a:prstGeom prst="straightConnector1">
            <a:avLst/>
          </a:prstGeom>
          <a:noFill/>
          <a:ln w="12700" cap="flat" cmpd="sng">
            <a:solidFill>
              <a:srgbClr val="0B3458"/>
            </a:solidFill>
            <a:prstDash val="solid"/>
            <a:round/>
            <a:headEnd type="none" w="med" len="med"/>
            <a:tailEnd type="none" w="med" len="med"/>
          </a:ln>
        </p:spPr>
      </p:cxnSp>
      <p:sp>
        <p:nvSpPr>
          <p:cNvPr id="19" name="Shape 1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‹Nr.›</a:t>
            </a:fld>
            <a:endParaRPr sz="1200" b="0" i="0" u="none" strike="noStrike" cap="none">
              <a:solidFill>
                <a:srgbClr val="002B4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s://docs.google.com/spreadsheets/d/1FuPEq0y-cdSUQ1nvhWKhVnG8PLaC2RYXsCpQu91FDqo/edit#gid=35852341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hyperlink" Target="https://www.iso.org/obp/ui/#search/co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hyperlink" Target="https://www.iso.org/obp/ui/#search/co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s://www.iso.org/obp/ui/#search/cod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hyperlink" Target="https://www.iso.org/obp/ui/#search/co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hyperlink" Target="https://www.iso.org/obp/ui/#search/co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hyperlink" Target="https://newgtlds.icann.org/en/applicants/ag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acweb.icann.org/display/gacweb/GAC+Working+Group+to+Examine+the+Protection+of+Geographic+Names+in+any+Future+Expansion+of+gTLD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hyperlink" Target="https://www.iso.org/obp/ui/#search/co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 Id="rId3" Type="http://schemas.openxmlformats.org/officeDocument/2006/relationships/hyperlink" Target="https://www.iso.org/obp/ui/#search/cod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unesco.org/new/en/unesco/worldwide/" TargetMode="External"/><Relationship Id="rId4" Type="http://schemas.openxmlformats.org/officeDocument/2006/relationships/hyperlink" Target="https://unstats.un.org/unsd/methodology/m49/" TargetMode="External"/><Relationship Id="rId1" Type="http://schemas.openxmlformats.org/officeDocument/2006/relationships/slideLayout" Target="../slideLayouts/slideLayout59.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ommunity.icann.org/display/NGSPP/Terms+of+Refer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a:off x="584616" y="359764"/>
            <a:ext cx="8279503" cy="2998033"/>
          </a:xfrm>
          <a:prstGeom prst="rect">
            <a:avLst/>
          </a:prstGeom>
          <a:noFill/>
          <a:ln>
            <a:noFill/>
          </a:ln>
        </p:spPr>
        <p:txBody>
          <a:bodyPr spcFirstLastPara="1" wrap="square" lIns="0" tIns="0" rIns="0" bIns="0" anchor="b" anchorCtr="0">
            <a:noAutofit/>
          </a:bodyPr>
          <a:lstStyle/>
          <a:p>
            <a:pPr lvl="0" algn="ctr"/>
            <a:r>
              <a:rPr lang="en-US" sz="2800" dirty="0"/>
              <a:t>GAC WG to Examine the Protection of Geographic Names in Any Future Expansion of New </a:t>
            </a:r>
            <a:r>
              <a:rPr lang="en-US" sz="2800" dirty="0" err="1" smtClean="0"/>
              <a:t>gTLDs</a:t>
            </a:r>
            <a:r>
              <a:rPr lang="en-US" sz="2800" dirty="0" smtClean="0"/>
              <a:t/>
            </a:r>
            <a:br>
              <a:rPr lang="en-US" sz="2800" dirty="0" smtClean="0"/>
            </a:br>
            <a:r>
              <a:rPr lang="en-US" sz="3600" b="1" i="0" u="none" strike="noStrike" cap="none" dirty="0" smtClean="0">
                <a:solidFill>
                  <a:srgbClr val="0B3458"/>
                </a:solidFill>
                <a:latin typeface="Arial"/>
                <a:ea typeface="Arial"/>
                <a:cs typeface="Arial"/>
                <a:sym typeface="Arial"/>
              </a:rPr>
              <a:t/>
            </a:r>
            <a:br>
              <a:rPr lang="en-US" sz="3600" b="1" i="0" u="none" strike="noStrike" cap="none" dirty="0" smtClean="0">
                <a:solidFill>
                  <a:srgbClr val="0B3458"/>
                </a:solidFill>
                <a:latin typeface="Arial"/>
                <a:ea typeface="Arial"/>
                <a:cs typeface="Arial"/>
                <a:sym typeface="Arial"/>
              </a:rPr>
            </a:br>
            <a:r>
              <a:rPr lang="en-US" dirty="0" smtClean="0"/>
              <a:t>Update on WT </a:t>
            </a:r>
            <a:r>
              <a:rPr lang="en-US" sz="3600" b="1" i="0" u="none" strike="noStrike" cap="none" dirty="0" smtClean="0">
                <a:solidFill>
                  <a:srgbClr val="0B3458"/>
                </a:solidFill>
                <a:latin typeface="Arial"/>
                <a:ea typeface="Arial"/>
                <a:cs typeface="Arial"/>
                <a:sym typeface="Arial"/>
              </a:rPr>
              <a:t>Track 5 Activities</a:t>
            </a:r>
            <a:br>
              <a:rPr lang="en-US" sz="3600" b="1" i="0" u="none" strike="noStrike" cap="none" dirty="0" smtClean="0">
                <a:solidFill>
                  <a:srgbClr val="0B3458"/>
                </a:solidFill>
                <a:latin typeface="Arial"/>
                <a:ea typeface="Arial"/>
                <a:cs typeface="Arial"/>
                <a:sym typeface="Arial"/>
              </a:rPr>
            </a:br>
            <a:r>
              <a:rPr lang="en-US" sz="2400" b="1" i="0" u="none" strike="noStrike" cap="none" dirty="0" smtClean="0">
                <a:solidFill>
                  <a:srgbClr val="0B3458"/>
                </a:solidFill>
                <a:sym typeface="Arial"/>
              </a:rPr>
              <a:t>Geographic Names at the Top Level at ICANN</a:t>
            </a:r>
            <a:endParaRPr sz="2400" dirty="0"/>
          </a:p>
        </p:txBody>
      </p:sp>
      <p:sp>
        <p:nvSpPr>
          <p:cNvPr id="840" name="Shape 840"/>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B3458"/>
              </a:buClr>
              <a:buSzPts val="1800"/>
              <a:buFont typeface="Arial"/>
              <a:buNone/>
            </a:pPr>
            <a:r>
              <a:rPr lang="en-US" dirty="0" smtClean="0"/>
              <a:t>Olga Cavalli </a:t>
            </a:r>
          </a:p>
          <a:p>
            <a:pPr marL="0" marR="0" lvl="0" indent="0" algn="l" rtl="0">
              <a:spcBef>
                <a:spcPts val="0"/>
              </a:spcBef>
              <a:spcAft>
                <a:spcPts val="0"/>
              </a:spcAft>
              <a:buClr>
                <a:srgbClr val="0B3458"/>
              </a:buClr>
              <a:buSzPts val="1800"/>
              <a:buFont typeface="Arial"/>
              <a:buNone/>
            </a:pPr>
            <a:r>
              <a:rPr lang="en-US" dirty="0" smtClean="0"/>
              <a:t>San Juan Puerto Rico, March </a:t>
            </a:r>
            <a:r>
              <a:rPr lang="en-US" sz="1800" b="0" i="0" u="none" strike="noStrike" cap="none" dirty="0" smtClean="0">
                <a:solidFill>
                  <a:srgbClr val="0B3458"/>
                </a:solidFill>
                <a:latin typeface="Arial"/>
                <a:ea typeface="Arial"/>
                <a:cs typeface="Arial"/>
                <a:sym typeface="Arial"/>
              </a:rPr>
              <a:t>2018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a:t>: </a:t>
            </a:r>
            <a:r>
              <a:rPr lang="es-ES_tradnl" dirty="0" err="1" smtClean="0"/>
              <a:t>Decision-making</a:t>
            </a:r>
            <a:endParaRPr lang="es-ES_tradnl" dirty="0"/>
          </a:p>
        </p:txBody>
      </p:sp>
      <p:sp>
        <p:nvSpPr>
          <p:cNvPr id="3" name="Marcador de texto 2"/>
          <p:cNvSpPr>
            <a:spLocks noGrp="1"/>
          </p:cNvSpPr>
          <p:nvPr>
            <p:ph type="body" idx="1"/>
          </p:nvPr>
        </p:nvSpPr>
        <p:spPr>
          <a:xfrm>
            <a:off x="164891" y="46179"/>
            <a:ext cx="8709286" cy="5725764"/>
          </a:xfrm>
        </p:spPr>
        <p:txBody>
          <a:bodyPr/>
          <a:lstStyle/>
          <a:p>
            <a:endParaRPr lang="es-ES_tradnl" sz="1800" dirty="0" smtClean="0"/>
          </a:p>
          <a:p>
            <a:r>
              <a:rPr lang="es-ES_tradnl" sz="2000" dirty="0"/>
              <a:t>Full </a:t>
            </a:r>
            <a:r>
              <a:rPr lang="es-ES_tradnl" sz="2000" dirty="0" err="1" smtClean="0"/>
              <a:t>consensus</a:t>
            </a:r>
            <a:r>
              <a:rPr lang="es-ES_tradnl" sz="2000" dirty="0" smtClean="0"/>
              <a:t>:  no </a:t>
            </a:r>
            <a:r>
              <a:rPr lang="es-ES_tradnl" sz="2000" dirty="0" err="1"/>
              <a:t>one</a:t>
            </a:r>
            <a:r>
              <a:rPr lang="es-ES_tradnl" sz="2000" dirty="0"/>
              <a:t> </a:t>
            </a:r>
            <a:r>
              <a:rPr lang="es-ES_tradnl" sz="2000" dirty="0" err="1" smtClean="0"/>
              <a:t>speaks</a:t>
            </a:r>
            <a:r>
              <a:rPr lang="es-ES_tradnl" sz="2000" dirty="0" smtClean="0"/>
              <a:t> </a:t>
            </a:r>
            <a:r>
              <a:rPr lang="es-ES_tradnl" sz="2000" dirty="0" err="1"/>
              <a:t>against</a:t>
            </a:r>
            <a:r>
              <a:rPr lang="es-ES_tradnl" sz="2000" dirty="0"/>
              <a:t> </a:t>
            </a:r>
            <a:r>
              <a:rPr lang="es-ES_tradnl" sz="2000" dirty="0" err="1"/>
              <a:t>the</a:t>
            </a:r>
            <a:r>
              <a:rPr lang="es-ES_tradnl" sz="2000" dirty="0"/>
              <a:t> </a:t>
            </a:r>
            <a:r>
              <a:rPr lang="es-ES_tradnl" sz="2000" dirty="0" err="1" smtClean="0"/>
              <a:t>recommendation</a:t>
            </a:r>
            <a:endParaRPr lang="es-ES_tradnl" sz="2000" dirty="0" smtClean="0"/>
          </a:p>
          <a:p>
            <a:r>
              <a:rPr lang="es-ES_tradnl" sz="2000" dirty="0" err="1" smtClean="0"/>
              <a:t>Consensus</a:t>
            </a:r>
            <a:r>
              <a:rPr lang="es-ES_tradnl" sz="2000" dirty="0" smtClean="0"/>
              <a:t>: </a:t>
            </a:r>
            <a:r>
              <a:rPr lang="es-ES_tradnl" sz="2000" dirty="0" err="1" smtClean="0"/>
              <a:t>only</a:t>
            </a:r>
            <a:r>
              <a:rPr lang="es-ES_tradnl" sz="2000" dirty="0" smtClean="0"/>
              <a:t> </a:t>
            </a:r>
            <a:r>
              <a:rPr lang="es-ES_tradnl" sz="2000" dirty="0"/>
              <a:t>a </a:t>
            </a:r>
            <a:r>
              <a:rPr lang="es-ES_tradnl" sz="2000" dirty="0" err="1"/>
              <a:t>small</a:t>
            </a:r>
            <a:r>
              <a:rPr lang="es-ES_tradnl" sz="2000" dirty="0"/>
              <a:t> </a:t>
            </a:r>
            <a:r>
              <a:rPr lang="es-ES_tradnl" sz="2000" dirty="0" err="1"/>
              <a:t>minority</a:t>
            </a:r>
            <a:r>
              <a:rPr lang="es-ES_tradnl" sz="2000" dirty="0"/>
              <a:t> </a:t>
            </a:r>
            <a:r>
              <a:rPr lang="es-ES_tradnl" sz="2000" dirty="0" err="1"/>
              <a:t>disagrees</a:t>
            </a:r>
            <a:r>
              <a:rPr lang="es-ES_tradnl" sz="2000" dirty="0"/>
              <a:t>, </a:t>
            </a:r>
            <a:r>
              <a:rPr lang="es-ES_tradnl" sz="2000" dirty="0" err="1"/>
              <a:t>but</a:t>
            </a:r>
            <a:r>
              <a:rPr lang="es-ES_tradnl" sz="2000" dirty="0"/>
              <a:t> </a:t>
            </a:r>
            <a:r>
              <a:rPr lang="es-ES_tradnl" sz="2000" dirty="0" err="1"/>
              <a:t>most</a:t>
            </a:r>
            <a:r>
              <a:rPr lang="es-ES_tradnl" sz="2000" dirty="0"/>
              <a:t> </a:t>
            </a:r>
            <a:r>
              <a:rPr lang="es-ES_tradnl" sz="2000" dirty="0" err="1"/>
              <a:t>agree</a:t>
            </a:r>
            <a:r>
              <a:rPr lang="es-ES_tradnl" sz="2000" dirty="0"/>
              <a:t>. </a:t>
            </a:r>
            <a:endParaRPr lang="es-ES_tradnl" sz="2000" dirty="0" smtClean="0"/>
          </a:p>
          <a:p>
            <a:r>
              <a:rPr lang="es-ES_tradnl" sz="2000" dirty="0" err="1" smtClean="0"/>
              <a:t>Strong</a:t>
            </a:r>
            <a:r>
              <a:rPr lang="es-ES_tradnl" sz="2000" dirty="0" smtClean="0"/>
              <a:t> </a:t>
            </a:r>
            <a:r>
              <a:rPr lang="es-ES_tradnl" sz="2000" dirty="0" err="1"/>
              <a:t>support</a:t>
            </a:r>
            <a:r>
              <a:rPr lang="es-ES_tradnl" sz="2000" dirty="0"/>
              <a:t> </a:t>
            </a:r>
            <a:r>
              <a:rPr lang="es-ES_tradnl" sz="2000" dirty="0" err="1"/>
              <a:t>but</a:t>
            </a:r>
            <a:r>
              <a:rPr lang="es-ES_tradnl" sz="2000" dirty="0"/>
              <a:t> </a:t>
            </a:r>
            <a:r>
              <a:rPr lang="es-ES_tradnl" sz="2000" dirty="0" err="1"/>
              <a:t>significant</a:t>
            </a:r>
            <a:r>
              <a:rPr lang="es-ES_tradnl" sz="2000" dirty="0"/>
              <a:t> </a:t>
            </a:r>
            <a:r>
              <a:rPr lang="es-ES_tradnl" sz="2000" dirty="0" err="1" smtClean="0"/>
              <a:t>opposition</a:t>
            </a:r>
            <a:r>
              <a:rPr lang="es-ES_tradnl" sz="2000" dirty="0" smtClean="0"/>
              <a:t>: </a:t>
            </a:r>
            <a:r>
              <a:rPr lang="es-ES_tradnl" sz="2000" dirty="0"/>
              <a:t>a position </a:t>
            </a:r>
            <a:r>
              <a:rPr lang="es-ES_tradnl" sz="2000" dirty="0" err="1"/>
              <a:t>where</a:t>
            </a:r>
            <a:r>
              <a:rPr lang="es-ES_tradnl" sz="2000" dirty="0"/>
              <a:t>, </a:t>
            </a:r>
            <a:r>
              <a:rPr lang="es-ES_tradnl" sz="2000" dirty="0" err="1" smtClean="0"/>
              <a:t>there</a:t>
            </a:r>
            <a:r>
              <a:rPr lang="es-ES_tradnl" sz="2000" dirty="0" smtClean="0"/>
              <a:t> </a:t>
            </a:r>
            <a:r>
              <a:rPr lang="es-ES_tradnl" sz="2000" dirty="0"/>
              <a:t>are a </a:t>
            </a:r>
            <a:r>
              <a:rPr lang="es-ES_tradnl" sz="2000" dirty="0" err="1"/>
              <a:t>significant</a:t>
            </a:r>
            <a:r>
              <a:rPr lang="es-ES_tradnl" sz="2000" dirty="0"/>
              <a:t> </a:t>
            </a:r>
            <a:r>
              <a:rPr lang="es-ES_tradnl" sz="2000" dirty="0" err="1"/>
              <a:t>number</a:t>
            </a:r>
            <a:r>
              <a:rPr lang="es-ES_tradnl" sz="2000" dirty="0"/>
              <a:t> of </a:t>
            </a:r>
            <a:r>
              <a:rPr lang="es-ES_tradnl" sz="2000" dirty="0" err="1"/>
              <a:t>those</a:t>
            </a:r>
            <a:r>
              <a:rPr lang="es-ES_tradnl" sz="2000" dirty="0"/>
              <a:t> </a:t>
            </a:r>
            <a:r>
              <a:rPr lang="es-ES_tradnl" sz="2000" dirty="0" err="1"/>
              <a:t>who</a:t>
            </a:r>
            <a:r>
              <a:rPr lang="es-ES_tradnl" sz="2000" dirty="0"/>
              <a:t> do </a:t>
            </a:r>
            <a:r>
              <a:rPr lang="es-ES_tradnl" sz="2000" dirty="0" err="1"/>
              <a:t>not</a:t>
            </a:r>
            <a:r>
              <a:rPr lang="es-ES_tradnl" sz="2000" dirty="0"/>
              <a:t> </a:t>
            </a:r>
            <a:r>
              <a:rPr lang="es-ES_tradnl" sz="2000" dirty="0" err="1"/>
              <a:t>support</a:t>
            </a:r>
            <a:r>
              <a:rPr lang="es-ES_tradnl" sz="2000" dirty="0"/>
              <a:t> </a:t>
            </a:r>
            <a:r>
              <a:rPr lang="es-ES_tradnl" sz="2000" dirty="0" err="1"/>
              <a:t>it</a:t>
            </a:r>
            <a:r>
              <a:rPr lang="es-ES_tradnl" sz="2000" dirty="0"/>
              <a:t>. </a:t>
            </a:r>
          </a:p>
          <a:p>
            <a:r>
              <a:rPr lang="es-ES_tradnl" sz="2000" dirty="0" err="1" smtClean="0"/>
              <a:t>Divergence</a:t>
            </a:r>
            <a:r>
              <a:rPr lang="es-ES_tradnl" sz="2000" dirty="0" smtClean="0"/>
              <a:t> </a:t>
            </a:r>
            <a:r>
              <a:rPr lang="es-ES_tradnl" sz="2000" dirty="0"/>
              <a:t>(</a:t>
            </a:r>
            <a:r>
              <a:rPr lang="es-ES_tradnl" sz="2000" dirty="0" err="1"/>
              <a:t>also</a:t>
            </a:r>
            <a:r>
              <a:rPr lang="es-ES_tradnl" sz="2000" dirty="0"/>
              <a:t> </a:t>
            </a:r>
            <a:r>
              <a:rPr lang="es-ES_tradnl" sz="2000" dirty="0" err="1"/>
              <a:t>referred</a:t>
            </a:r>
            <a:r>
              <a:rPr lang="es-ES_tradnl" sz="2000" dirty="0"/>
              <a:t> to as No </a:t>
            </a:r>
            <a:r>
              <a:rPr lang="es-ES_tradnl" sz="2000" dirty="0" err="1" smtClean="0"/>
              <a:t>Consensus</a:t>
            </a:r>
            <a:r>
              <a:rPr lang="es-ES_tradnl" sz="2000" dirty="0" smtClean="0"/>
              <a:t>): </a:t>
            </a:r>
            <a:r>
              <a:rPr lang="es-ES_tradnl" sz="2000" dirty="0" err="1" smtClean="0"/>
              <a:t>there</a:t>
            </a:r>
            <a:r>
              <a:rPr lang="es-ES_tradnl" sz="2000" dirty="0" smtClean="0"/>
              <a:t> </a:t>
            </a:r>
            <a:r>
              <a:rPr lang="es-ES_tradnl" sz="2000" dirty="0" err="1"/>
              <a:t>isn't</a:t>
            </a:r>
            <a:r>
              <a:rPr lang="es-ES_tradnl" sz="2000" dirty="0"/>
              <a:t> </a:t>
            </a:r>
            <a:r>
              <a:rPr lang="es-ES_tradnl" sz="2000" dirty="0" err="1"/>
              <a:t>strong</a:t>
            </a:r>
            <a:r>
              <a:rPr lang="es-ES_tradnl" sz="2000" dirty="0"/>
              <a:t> </a:t>
            </a:r>
            <a:r>
              <a:rPr lang="es-ES_tradnl" sz="2000" dirty="0" err="1"/>
              <a:t>support</a:t>
            </a:r>
            <a:r>
              <a:rPr lang="es-ES_tradnl" sz="2000" dirty="0"/>
              <a:t> </a:t>
            </a:r>
            <a:r>
              <a:rPr lang="es-ES_tradnl" sz="2000" dirty="0" err="1"/>
              <a:t>for</a:t>
            </a:r>
            <a:r>
              <a:rPr lang="es-ES_tradnl" sz="2000" dirty="0"/>
              <a:t> </a:t>
            </a:r>
            <a:r>
              <a:rPr lang="es-ES_tradnl" sz="2000" dirty="0" err="1"/>
              <a:t>any</a:t>
            </a:r>
            <a:r>
              <a:rPr lang="es-ES_tradnl" sz="2000" dirty="0"/>
              <a:t> particular position, </a:t>
            </a:r>
            <a:r>
              <a:rPr lang="es-ES_tradnl" sz="2000" dirty="0" err="1"/>
              <a:t>but</a:t>
            </a:r>
            <a:r>
              <a:rPr lang="es-ES_tradnl" sz="2000" dirty="0"/>
              <a:t> </a:t>
            </a:r>
            <a:r>
              <a:rPr lang="es-ES_tradnl" sz="2000" dirty="0" err="1"/>
              <a:t>many</a:t>
            </a:r>
            <a:r>
              <a:rPr lang="es-ES_tradnl" sz="2000" dirty="0"/>
              <a:t> </a:t>
            </a:r>
            <a:r>
              <a:rPr lang="es-ES_tradnl" sz="2000" dirty="0" err="1"/>
              <a:t>different</a:t>
            </a:r>
            <a:r>
              <a:rPr lang="es-ES_tradnl" sz="2000" dirty="0"/>
              <a:t> </a:t>
            </a:r>
            <a:r>
              <a:rPr lang="es-ES_tradnl" sz="2000" dirty="0" err="1"/>
              <a:t>points</a:t>
            </a:r>
            <a:r>
              <a:rPr lang="es-ES_tradnl" sz="2000" dirty="0"/>
              <a:t> of </a:t>
            </a:r>
            <a:r>
              <a:rPr lang="es-ES_tradnl" sz="2000" dirty="0" err="1"/>
              <a:t>view</a:t>
            </a:r>
            <a:r>
              <a:rPr lang="es-ES_tradnl" sz="2000" dirty="0"/>
              <a:t>. </a:t>
            </a:r>
          </a:p>
          <a:p>
            <a:r>
              <a:rPr lang="es-ES_tradnl" sz="2000" dirty="0" err="1" smtClean="0"/>
              <a:t>Minority</a:t>
            </a:r>
            <a:r>
              <a:rPr lang="es-ES_tradnl" sz="2000" dirty="0" smtClean="0"/>
              <a:t> </a:t>
            </a:r>
            <a:r>
              <a:rPr lang="es-ES_tradnl" sz="2000" dirty="0"/>
              <a:t>View - </a:t>
            </a:r>
            <a:r>
              <a:rPr lang="es-ES_tradnl" sz="2000" dirty="0" err="1"/>
              <a:t>refers</a:t>
            </a:r>
            <a:r>
              <a:rPr lang="es-ES_tradnl" sz="2000" dirty="0"/>
              <a:t> to a </a:t>
            </a:r>
            <a:r>
              <a:rPr lang="es-ES_tradnl" sz="2000" dirty="0" err="1"/>
              <a:t>proposal</a:t>
            </a:r>
            <a:r>
              <a:rPr lang="es-ES_tradnl" sz="2000" dirty="0"/>
              <a:t> </a:t>
            </a:r>
            <a:r>
              <a:rPr lang="es-ES_tradnl" sz="2000" dirty="0" err="1"/>
              <a:t>where</a:t>
            </a:r>
            <a:r>
              <a:rPr lang="es-ES_tradnl" sz="2000" dirty="0"/>
              <a:t> a </a:t>
            </a:r>
            <a:r>
              <a:rPr lang="es-ES_tradnl" sz="2000" dirty="0" err="1"/>
              <a:t>small</a:t>
            </a:r>
            <a:r>
              <a:rPr lang="es-ES_tradnl" sz="2000" dirty="0"/>
              <a:t> </a:t>
            </a:r>
            <a:r>
              <a:rPr lang="es-ES_tradnl" sz="2000" dirty="0" err="1"/>
              <a:t>number</a:t>
            </a:r>
            <a:r>
              <a:rPr lang="es-ES_tradnl" sz="2000" dirty="0"/>
              <a:t> of </a:t>
            </a:r>
            <a:r>
              <a:rPr lang="es-ES_tradnl" sz="2000" dirty="0" err="1"/>
              <a:t>people</a:t>
            </a:r>
            <a:r>
              <a:rPr lang="es-ES_tradnl" sz="2000" dirty="0"/>
              <a:t> </a:t>
            </a:r>
            <a:r>
              <a:rPr lang="es-ES_tradnl" sz="2000" dirty="0" err="1"/>
              <a:t>support</a:t>
            </a:r>
            <a:r>
              <a:rPr lang="es-ES_tradnl" sz="2000" dirty="0"/>
              <a:t> </a:t>
            </a:r>
            <a:r>
              <a:rPr lang="es-ES_tradnl" sz="2000" dirty="0" err="1"/>
              <a:t>the</a:t>
            </a:r>
            <a:r>
              <a:rPr lang="es-ES_tradnl" sz="2000" dirty="0"/>
              <a:t> </a:t>
            </a:r>
            <a:r>
              <a:rPr lang="es-ES_tradnl" sz="2000" dirty="0" err="1"/>
              <a:t>recommendation</a:t>
            </a:r>
            <a:r>
              <a:rPr lang="es-ES_tradnl" sz="2000" dirty="0"/>
              <a:t>. </a:t>
            </a:r>
            <a:r>
              <a:rPr lang="es-ES_tradnl" sz="2000" dirty="0" err="1"/>
              <a:t>This</a:t>
            </a:r>
            <a:r>
              <a:rPr lang="es-ES_tradnl" sz="2000" dirty="0"/>
              <a:t> can </a:t>
            </a:r>
            <a:r>
              <a:rPr lang="es-ES_tradnl" sz="2000" dirty="0" err="1"/>
              <a:t>happen</a:t>
            </a:r>
            <a:r>
              <a:rPr lang="es-ES_tradnl" sz="2000" dirty="0"/>
              <a:t> in response to a </a:t>
            </a:r>
            <a:r>
              <a:rPr lang="es-ES_tradnl" sz="2000" dirty="0" err="1"/>
              <a:t>Consensus</a:t>
            </a:r>
            <a:r>
              <a:rPr lang="es-ES_tradnl" sz="2000" dirty="0"/>
              <a:t>, </a:t>
            </a:r>
            <a:r>
              <a:rPr lang="es-ES_tradnl" sz="2000" dirty="0" err="1"/>
              <a:t>Strong</a:t>
            </a:r>
            <a:r>
              <a:rPr lang="es-ES_tradnl" sz="2000" dirty="0"/>
              <a:t> </a:t>
            </a:r>
            <a:r>
              <a:rPr lang="es-ES_tradnl" sz="2000" dirty="0" err="1"/>
              <a:t>support</a:t>
            </a:r>
            <a:r>
              <a:rPr lang="es-ES_tradnl" sz="2000" dirty="0"/>
              <a:t> </a:t>
            </a:r>
            <a:r>
              <a:rPr lang="es-ES_tradnl" sz="2000" dirty="0" err="1"/>
              <a:t>but</a:t>
            </a:r>
            <a:r>
              <a:rPr lang="es-ES_tradnl" sz="2000" dirty="0"/>
              <a:t> </a:t>
            </a:r>
            <a:r>
              <a:rPr lang="es-ES_tradnl" sz="2000" dirty="0" err="1"/>
              <a:t>significant</a:t>
            </a:r>
            <a:r>
              <a:rPr lang="es-ES_tradnl" sz="2000" dirty="0"/>
              <a:t> </a:t>
            </a:r>
            <a:r>
              <a:rPr lang="es-ES_tradnl" sz="2000" dirty="0" err="1"/>
              <a:t>opposition</a:t>
            </a:r>
            <a:r>
              <a:rPr lang="es-ES_tradnl" sz="2000" dirty="0"/>
              <a:t>, and No </a:t>
            </a:r>
            <a:r>
              <a:rPr lang="es-ES_tradnl" sz="2000" dirty="0" err="1"/>
              <a:t>Consensus</a:t>
            </a:r>
            <a:r>
              <a:rPr lang="es-ES_tradnl" sz="2000" dirty="0"/>
              <a:t>; </a:t>
            </a:r>
            <a:r>
              <a:rPr lang="es-ES_tradnl" sz="2000" dirty="0" err="1"/>
              <a:t>or</a:t>
            </a:r>
            <a:r>
              <a:rPr lang="es-ES_tradnl" sz="2000" dirty="0"/>
              <a:t>, </a:t>
            </a:r>
            <a:r>
              <a:rPr lang="es-ES_tradnl" sz="2000" dirty="0" err="1"/>
              <a:t>it</a:t>
            </a:r>
            <a:r>
              <a:rPr lang="es-ES_tradnl" sz="2000" dirty="0"/>
              <a:t> can </a:t>
            </a:r>
            <a:r>
              <a:rPr lang="es-ES_tradnl" sz="2000" dirty="0" err="1"/>
              <a:t>happen</a:t>
            </a:r>
            <a:r>
              <a:rPr lang="es-ES_tradnl" sz="2000" dirty="0"/>
              <a:t> in cases </a:t>
            </a:r>
            <a:r>
              <a:rPr lang="es-ES_tradnl" sz="2000" dirty="0" err="1"/>
              <a:t>where</a:t>
            </a:r>
            <a:r>
              <a:rPr lang="es-ES_tradnl" sz="2000" dirty="0"/>
              <a:t> </a:t>
            </a:r>
            <a:r>
              <a:rPr lang="es-ES_tradnl" sz="2000" dirty="0" err="1"/>
              <a:t>there</a:t>
            </a:r>
            <a:r>
              <a:rPr lang="es-ES_tradnl" sz="2000" dirty="0"/>
              <a:t> </a:t>
            </a:r>
            <a:r>
              <a:rPr lang="es-ES_tradnl" sz="2000" dirty="0" err="1"/>
              <a:t>is</a:t>
            </a:r>
            <a:r>
              <a:rPr lang="es-ES_tradnl" sz="2000" dirty="0"/>
              <a:t> </a:t>
            </a:r>
            <a:r>
              <a:rPr lang="es-ES_tradnl" sz="2000" dirty="0" err="1"/>
              <a:t>neither</a:t>
            </a:r>
            <a:r>
              <a:rPr lang="es-ES_tradnl" sz="2000" dirty="0"/>
              <a:t> </a:t>
            </a:r>
            <a:r>
              <a:rPr lang="es-ES_tradnl" sz="2000" dirty="0" err="1"/>
              <a:t>support</a:t>
            </a:r>
            <a:r>
              <a:rPr lang="es-ES_tradnl" sz="2000" dirty="0"/>
              <a:t> </a:t>
            </a:r>
            <a:r>
              <a:rPr lang="es-ES_tradnl" sz="2000" dirty="0" err="1"/>
              <a:t>nor</a:t>
            </a:r>
            <a:r>
              <a:rPr lang="es-ES_tradnl" sz="2000" dirty="0"/>
              <a:t> </a:t>
            </a:r>
            <a:r>
              <a:rPr lang="es-ES_tradnl" sz="2000" dirty="0" err="1"/>
              <a:t>opposition</a:t>
            </a:r>
            <a:r>
              <a:rPr lang="es-ES_tradnl" sz="2000" dirty="0"/>
              <a:t> to a </a:t>
            </a:r>
            <a:r>
              <a:rPr lang="es-ES_tradnl" sz="2000" dirty="0" err="1"/>
              <a:t>suggestion</a:t>
            </a:r>
            <a:r>
              <a:rPr lang="es-ES_tradnl" sz="2000" dirty="0"/>
              <a:t> </a:t>
            </a:r>
            <a:r>
              <a:rPr lang="es-ES_tradnl" sz="2000" dirty="0" err="1"/>
              <a:t>made</a:t>
            </a:r>
            <a:r>
              <a:rPr lang="es-ES_tradnl" sz="2000" dirty="0"/>
              <a:t> </a:t>
            </a:r>
            <a:r>
              <a:rPr lang="es-ES_tradnl" sz="2000" dirty="0" err="1"/>
              <a:t>by</a:t>
            </a:r>
            <a:r>
              <a:rPr lang="es-ES_tradnl" sz="2000" dirty="0"/>
              <a:t> a </a:t>
            </a:r>
            <a:r>
              <a:rPr lang="es-ES_tradnl" sz="2000" dirty="0" err="1"/>
              <a:t>small</a:t>
            </a:r>
            <a:r>
              <a:rPr lang="es-ES_tradnl" sz="2000" dirty="0"/>
              <a:t> </a:t>
            </a:r>
            <a:r>
              <a:rPr lang="es-ES_tradnl" sz="2000" dirty="0" err="1"/>
              <a:t>number</a:t>
            </a:r>
            <a:r>
              <a:rPr lang="es-ES_tradnl" sz="2000" dirty="0"/>
              <a:t> of </a:t>
            </a:r>
            <a:r>
              <a:rPr lang="es-ES_tradnl" sz="2000" dirty="0" err="1"/>
              <a:t>individuals</a:t>
            </a:r>
            <a:r>
              <a:rPr lang="es-ES_tradnl" sz="2000" dirty="0"/>
              <a:t>.</a:t>
            </a:r>
          </a:p>
        </p:txBody>
      </p:sp>
    </p:spTree>
    <p:extLst>
      <p:ext uri="{BB962C8B-B14F-4D97-AF65-F5344CB8AC3E}">
        <p14:creationId xmlns:p14="http://schemas.microsoft.com/office/powerpoint/2010/main" val="133033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a:t>: </a:t>
            </a:r>
            <a:r>
              <a:rPr lang="es-ES_tradnl" dirty="0" smtClean="0"/>
              <a:t>WT5 </a:t>
            </a:r>
            <a:r>
              <a:rPr lang="es-ES_tradnl" dirty="0" err="1" smtClean="0"/>
              <a:t>membership</a:t>
            </a:r>
            <a:endParaRPr lang="es-ES_tradnl" dirty="0"/>
          </a:p>
        </p:txBody>
      </p:sp>
      <p:sp>
        <p:nvSpPr>
          <p:cNvPr id="3" name="Marcador de texto 2"/>
          <p:cNvSpPr>
            <a:spLocks noGrp="1"/>
          </p:cNvSpPr>
          <p:nvPr>
            <p:ph type="body" idx="1"/>
          </p:nvPr>
        </p:nvSpPr>
        <p:spPr>
          <a:xfrm>
            <a:off x="873680" y="960580"/>
            <a:ext cx="7715684" cy="5020495"/>
          </a:xfrm>
        </p:spPr>
        <p:txBody>
          <a:bodyPr/>
          <a:lstStyle/>
          <a:p>
            <a:r>
              <a:rPr lang="es-ES_tradnl" sz="2800" dirty="0" smtClean="0"/>
              <a:t>GNSO: 53</a:t>
            </a:r>
          </a:p>
          <a:p>
            <a:r>
              <a:rPr lang="es-ES_tradnl" sz="2800" dirty="0" smtClean="0"/>
              <a:t>GAC: 23</a:t>
            </a:r>
          </a:p>
          <a:p>
            <a:r>
              <a:rPr lang="es-ES_tradnl" sz="2800" dirty="0" err="1" smtClean="0"/>
              <a:t>ccNSO</a:t>
            </a:r>
            <a:r>
              <a:rPr lang="es-ES_tradnl" sz="2800" dirty="0" smtClean="0"/>
              <a:t>: 19</a:t>
            </a:r>
          </a:p>
          <a:p>
            <a:r>
              <a:rPr lang="es-ES_tradnl" sz="2800" dirty="0" err="1" smtClean="0"/>
              <a:t>Individuals</a:t>
            </a:r>
            <a:r>
              <a:rPr lang="es-ES_tradnl" sz="2800" dirty="0" smtClean="0"/>
              <a:t>: 25</a:t>
            </a:r>
          </a:p>
          <a:p>
            <a:r>
              <a:rPr lang="es-ES_tradnl" sz="2800" dirty="0" smtClean="0"/>
              <a:t>RSSAC: 1</a:t>
            </a:r>
            <a:endParaRPr lang="es-ES_tradnl" sz="2800" dirty="0"/>
          </a:p>
          <a:p>
            <a:r>
              <a:rPr lang="es-ES_tradnl" sz="2000" dirty="0" err="1" smtClean="0"/>
              <a:t>Details</a:t>
            </a:r>
            <a:r>
              <a:rPr lang="es-ES_tradnl" sz="2000" dirty="0" smtClean="0"/>
              <a:t> </a:t>
            </a:r>
            <a:r>
              <a:rPr lang="es-ES_tradnl" sz="2000" dirty="0" err="1" smtClean="0"/>
              <a:t>about</a:t>
            </a:r>
            <a:r>
              <a:rPr lang="es-ES_tradnl" sz="2000" dirty="0" smtClean="0"/>
              <a:t> full </a:t>
            </a:r>
            <a:r>
              <a:rPr lang="es-ES_tradnl" sz="2000" dirty="0" err="1" smtClean="0"/>
              <a:t>list</a:t>
            </a:r>
            <a:r>
              <a:rPr lang="es-ES_tradnl" sz="2000" dirty="0" smtClean="0"/>
              <a:t> of WT 5 </a:t>
            </a:r>
            <a:r>
              <a:rPr lang="es-ES_tradnl" sz="2000" dirty="0" err="1" smtClean="0"/>
              <a:t>members</a:t>
            </a:r>
            <a:r>
              <a:rPr lang="es-ES_tradnl" sz="2000" dirty="0" smtClean="0"/>
              <a:t> and </a:t>
            </a:r>
            <a:r>
              <a:rPr lang="es-ES_tradnl" sz="2000" dirty="0" err="1" smtClean="0"/>
              <a:t>observers</a:t>
            </a:r>
            <a:r>
              <a:rPr lang="es-ES_tradnl" sz="2000" dirty="0" smtClean="0"/>
              <a:t>:</a:t>
            </a:r>
          </a:p>
          <a:p>
            <a:pPr marL="138113" indent="0">
              <a:buNone/>
            </a:pPr>
            <a:r>
              <a:rPr lang="es-ES_tradnl" sz="1800" dirty="0" smtClean="0"/>
              <a:t>https</a:t>
            </a:r>
            <a:r>
              <a:rPr lang="es-ES_tradnl" sz="1800" dirty="0"/>
              <a:t>://</a:t>
            </a:r>
            <a:r>
              <a:rPr lang="es-ES_tradnl" sz="1800" dirty="0" err="1"/>
              <a:t>community.icann.org</a:t>
            </a:r>
            <a:r>
              <a:rPr lang="es-ES_tradnl" sz="1800" dirty="0"/>
              <a:t>/</a:t>
            </a:r>
            <a:r>
              <a:rPr lang="es-ES_tradnl" sz="1800" dirty="0" err="1"/>
              <a:t>pages</a:t>
            </a:r>
            <a:r>
              <a:rPr lang="es-ES_tradnl" sz="1800" dirty="0"/>
              <a:t>/</a:t>
            </a:r>
            <a:r>
              <a:rPr lang="es-ES_tradnl" sz="1800" dirty="0" err="1"/>
              <a:t>viewpage.action?pageId</a:t>
            </a:r>
            <a:r>
              <a:rPr lang="es-ES_tradnl" sz="1800" dirty="0"/>
              <a:t>=71604562</a:t>
            </a:r>
            <a:endParaRPr lang="es-ES_tradnl" sz="1800" dirty="0" smtClean="0"/>
          </a:p>
        </p:txBody>
      </p:sp>
    </p:spTree>
    <p:extLst>
      <p:ext uri="{BB962C8B-B14F-4D97-AF65-F5344CB8AC3E}">
        <p14:creationId xmlns:p14="http://schemas.microsoft.com/office/powerpoint/2010/main" val="51228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Review of existing defined geographic names</a:t>
            </a:r>
          </a:p>
        </p:txBody>
      </p:sp>
      <p:sp>
        <p:nvSpPr>
          <p:cNvPr id="3" name="Content Placeholder 2"/>
          <p:cNvSpPr>
            <a:spLocks noGrp="1"/>
          </p:cNvSpPr>
          <p:nvPr>
            <p:ph sz="quarter" idx="10"/>
          </p:nvPr>
        </p:nvSpPr>
        <p:spPr>
          <a:xfrm>
            <a:off x="374904" y="1041948"/>
            <a:ext cx="8661722" cy="4571813"/>
          </a:xfrm>
        </p:spPr>
        <p:txBody>
          <a:bodyPr/>
          <a:lstStyle/>
          <a:p>
            <a:pPr marL="0" indent="0">
              <a:buNone/>
            </a:pPr>
            <a:r>
              <a:rPr lang="en-US" dirty="0"/>
              <a:t>Discussion points: </a:t>
            </a:r>
          </a:p>
          <a:p>
            <a:pPr marL="0" indent="0">
              <a:buNone/>
            </a:pPr>
            <a:r>
              <a:rPr lang="en-US" dirty="0"/>
              <a:t>a) is it a valid geographic term for the purposes of new gTLDs?</a:t>
            </a:r>
          </a:p>
          <a:p>
            <a:pPr marL="0" indent="0">
              <a:buNone/>
            </a:pPr>
            <a:r>
              <a:rPr lang="en-US" dirty="0"/>
              <a:t>b) what were the positive impact/merits based on the treatment applied to the term in the AGB?</a:t>
            </a:r>
          </a:p>
          <a:p>
            <a:pPr marL="0" indent="0">
              <a:buNone/>
            </a:pPr>
            <a:r>
              <a:rPr lang="en-US" dirty="0"/>
              <a:t>c) what were the negative impact/opportunities lost based on the treatment applied to the term in the AGB?</a:t>
            </a:r>
          </a:p>
          <a:p>
            <a:pPr marL="0" indent="0">
              <a:buNone/>
            </a:pPr>
            <a:endParaRPr lang="en-US" dirty="0"/>
          </a:p>
          <a:p>
            <a:pPr marL="0" indent="0">
              <a:buNone/>
            </a:pPr>
            <a:r>
              <a:rPr lang="en-US" dirty="0"/>
              <a:t>Summary of </a:t>
            </a:r>
            <a:r>
              <a:rPr lang="en-US" dirty="0" smtClean="0"/>
              <a:t>terms open document: </a:t>
            </a:r>
            <a:r>
              <a:rPr lang="en-US" dirty="0">
                <a:hlinkClick r:id="rId2"/>
              </a:rPr>
              <a:t>https://docs.google.com/spreadsheets/d/1FuPEq0y-cdSUQ1nvhWKhVnG8PLaC2RYXsCpQu91FDqo/edit#gid=358523414</a:t>
            </a:r>
            <a:endParaRPr lang="en-US" dirty="0"/>
          </a:p>
          <a:p>
            <a:pPr marL="0" indent="0">
              <a:buNone/>
            </a:pPr>
            <a:endParaRPr lang="en-US" dirty="0"/>
          </a:p>
        </p:txBody>
      </p:sp>
    </p:spTree>
    <p:extLst>
      <p:ext uri="{BB962C8B-B14F-4D97-AF65-F5344CB8AC3E}">
        <p14:creationId xmlns:p14="http://schemas.microsoft.com/office/powerpoint/2010/main" val="139588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2308" y="46179"/>
            <a:ext cx="8661722" cy="450663"/>
          </a:xfrm>
        </p:spPr>
        <p:txBody>
          <a:bodyPr/>
          <a:lstStyle/>
          <a:p>
            <a:r>
              <a:rPr lang="en-US" sz="2800" dirty="0"/>
              <a:t>2.2.1.3.2 DNS Stability: String Review Procedure</a:t>
            </a:r>
          </a:p>
        </p:txBody>
      </p:sp>
      <p:sp>
        <p:nvSpPr>
          <p:cNvPr id="3" name="Content Placeholder 2"/>
          <p:cNvSpPr>
            <a:spLocks noGrp="1"/>
          </p:cNvSpPr>
          <p:nvPr>
            <p:ph sz="quarter" idx="10"/>
          </p:nvPr>
        </p:nvSpPr>
        <p:spPr>
          <a:xfrm>
            <a:off x="282307" y="879902"/>
            <a:ext cx="8661722" cy="5173657"/>
          </a:xfrm>
        </p:spPr>
        <p:txBody>
          <a:bodyPr/>
          <a:lstStyle/>
          <a:p>
            <a:pPr marL="0" indent="0">
              <a:buNone/>
            </a:pPr>
            <a:r>
              <a:rPr lang="en-US" b="1" u="sng" dirty="0">
                <a:solidFill>
                  <a:schemeClr val="tx2"/>
                </a:solidFill>
                <a:hlinkClick r:id="rId2"/>
              </a:rPr>
              <a:t>Alpha-2 code listed in the ISO 3166-1 standard</a:t>
            </a:r>
            <a:endParaRPr lang="en-US" b="1" u="sng" dirty="0">
              <a:solidFill>
                <a:schemeClr val="tx2"/>
              </a:solidFill>
            </a:endParaRPr>
          </a:p>
          <a:p>
            <a:pPr marL="0" indent="0">
              <a:buNone/>
            </a:pPr>
            <a:r>
              <a:rPr lang="en-US" dirty="0"/>
              <a:t>Example: AF for Afghanistan</a:t>
            </a:r>
          </a:p>
          <a:p>
            <a:pPr marL="0" indent="0">
              <a:buNone/>
            </a:pPr>
            <a:r>
              <a:rPr lang="en-US" b="1" dirty="0"/>
              <a:t>Policy (2007 PDP): </a:t>
            </a:r>
            <a:r>
              <a:rPr lang="en-US" dirty="0"/>
              <a:t>Not available as gTLD. Two- character ASCII strings are not permitted, to avoid conflicting with current and future country codes based on the ISO 3166-1 standard. </a:t>
            </a:r>
          </a:p>
          <a:p>
            <a:pPr marL="0" indent="0">
              <a:buNone/>
            </a:pPr>
            <a:r>
              <a:rPr lang="en-US" b="1" dirty="0"/>
              <a:t>Implementation (2012 AGB): </a:t>
            </a:r>
            <a:r>
              <a:rPr lang="en-US" dirty="0"/>
              <a:t>Not available as gTLD. Two- character ASCII strings are not permitted, to avoid conflicting with current and future country codes based on the ISO 3166-1 standard.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210638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2.2.1.4.1 Country or Territory Names</a:t>
            </a:r>
          </a:p>
        </p:txBody>
      </p:sp>
      <p:sp>
        <p:nvSpPr>
          <p:cNvPr id="3" name="Content Placeholder 2"/>
          <p:cNvSpPr>
            <a:spLocks noGrp="1"/>
          </p:cNvSpPr>
          <p:nvPr>
            <p:ph sz="quarter" idx="10"/>
          </p:nvPr>
        </p:nvSpPr>
        <p:spPr>
          <a:xfrm>
            <a:off x="374904" y="926201"/>
            <a:ext cx="8661722" cy="5173657"/>
          </a:xfrm>
        </p:spPr>
        <p:txBody>
          <a:bodyPr/>
          <a:lstStyle/>
          <a:p>
            <a:pPr marL="0" indent="0">
              <a:buNone/>
            </a:pPr>
            <a:r>
              <a:rPr lang="en-US" b="1" u="sng" dirty="0">
                <a:solidFill>
                  <a:schemeClr val="tx2"/>
                </a:solidFill>
                <a:hlinkClick r:id="rId2"/>
              </a:rPr>
              <a:t>Alpha-3 code listed in the ISO 3166-1 standard</a:t>
            </a:r>
            <a:endParaRPr lang="en-US" b="1" u="sng" dirty="0">
              <a:solidFill>
                <a:schemeClr val="tx2"/>
              </a:solidFill>
            </a:endParaRPr>
          </a:p>
          <a:p>
            <a:pPr marL="0" indent="0">
              <a:buNone/>
            </a:pPr>
            <a:r>
              <a:rPr lang="en-US" dirty="0">
                <a:solidFill>
                  <a:schemeClr val="tx1"/>
                </a:solidFill>
              </a:rPr>
              <a:t>Examples: </a:t>
            </a:r>
            <a:r>
              <a:rPr lang="en-US" dirty="0">
                <a:solidFill>
                  <a:schemeClr val="tx2"/>
                </a:solidFill>
              </a:rPr>
              <a:t> </a:t>
            </a:r>
            <a:r>
              <a:rPr lang="en-US" dirty="0"/>
              <a:t>AFG for Afghanistan</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180845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374904" y="850966"/>
            <a:ext cx="8661722" cy="5173657"/>
          </a:xfrm>
        </p:spPr>
        <p:txBody>
          <a:bodyPr/>
          <a:lstStyle/>
          <a:p>
            <a:pPr marL="0" indent="0">
              <a:buNone/>
            </a:pPr>
            <a:r>
              <a:rPr lang="en-US" b="1" u="sng" dirty="0">
                <a:solidFill>
                  <a:schemeClr val="tx2"/>
                </a:solidFill>
                <a:hlinkClick r:id="rId2"/>
              </a:rPr>
              <a:t>Long-form name in the ISO 3166-standard, or a translation of the long-form name in any language</a:t>
            </a:r>
            <a:endParaRPr lang="en-US" b="1" u="sng" dirty="0">
              <a:solidFill>
                <a:schemeClr val="tx2"/>
              </a:solidFill>
            </a:endParaRPr>
          </a:p>
          <a:p>
            <a:pPr marL="0" indent="0">
              <a:buNone/>
            </a:pPr>
            <a:r>
              <a:rPr lang="en-US" dirty="0">
                <a:solidFill>
                  <a:schemeClr val="tx1"/>
                </a:solidFill>
              </a:rPr>
              <a:t>Example: The Islamic Republic of Afghanistan</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99141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374904" y="897264"/>
            <a:ext cx="8661722" cy="5173657"/>
          </a:xfrm>
        </p:spPr>
        <p:txBody>
          <a:bodyPr/>
          <a:lstStyle/>
          <a:p>
            <a:pPr marL="0" indent="0">
              <a:buNone/>
            </a:pPr>
            <a:r>
              <a:rPr lang="en-US" b="1" u="sng" dirty="0">
                <a:solidFill>
                  <a:schemeClr val="tx2"/>
                </a:solidFill>
                <a:hlinkClick r:id="rId2"/>
              </a:rPr>
              <a:t>Short-form name in the ISO 3166-standard, or a translation of the short-form name in any language</a:t>
            </a:r>
            <a:endParaRPr lang="en-US" b="1" u="sng" dirty="0">
              <a:solidFill>
                <a:schemeClr val="tx2"/>
              </a:solidFill>
            </a:endParaRPr>
          </a:p>
          <a:p>
            <a:pPr marL="0" indent="0">
              <a:buNone/>
            </a:pPr>
            <a:r>
              <a:rPr lang="en-US" dirty="0">
                <a:solidFill>
                  <a:schemeClr val="tx1"/>
                </a:solidFill>
              </a:rPr>
              <a:t>Example: Afghanistan</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43101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208344" y="682037"/>
            <a:ext cx="8828282" cy="5173657"/>
          </a:xfrm>
        </p:spPr>
        <p:txBody>
          <a:bodyPr/>
          <a:lstStyle/>
          <a:p>
            <a:pPr marL="0" indent="0">
              <a:buNone/>
            </a:pPr>
            <a:r>
              <a:rPr lang="en-US" sz="1800" b="1" u="sng" dirty="0">
                <a:solidFill>
                  <a:schemeClr val="tx2"/>
                </a:solidFill>
                <a:hlinkClick r:id="rId2"/>
              </a:rPr>
              <a:t>Short- or long- form name association with a code that has been designated as "exceptionally reserved" by the ISO 3166 Maintenance Agency </a:t>
            </a:r>
            <a:endParaRPr lang="en-US" sz="1800" b="1" u="sng" dirty="0">
              <a:solidFill>
                <a:schemeClr val="tx2"/>
              </a:solidFill>
            </a:endParaRPr>
          </a:p>
          <a:p>
            <a:pPr marL="0" indent="0">
              <a:buNone/>
            </a:pPr>
            <a:r>
              <a:rPr lang="en-US" sz="1800" dirty="0"/>
              <a:t>Reserved for a particular use at special request of a national ISO member body, governments or international organizations. Example: UK reserved for United Kingdom.</a:t>
            </a:r>
          </a:p>
          <a:p>
            <a:pPr marL="0" indent="0">
              <a:buNone/>
            </a:pPr>
            <a:r>
              <a:rPr lang="en-US" sz="1800" b="1" dirty="0"/>
              <a:t>Policy (2007 PDP): </a:t>
            </a:r>
            <a:r>
              <a:rPr lang="en-US" sz="1800"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sz="1800" b="1" dirty="0"/>
              <a:t>Implementation (2012 AGB): </a:t>
            </a:r>
            <a:r>
              <a:rPr lang="en-US" sz="1800" dirty="0"/>
              <a:t>Not available as gTLD. </a:t>
            </a:r>
          </a:p>
          <a:p>
            <a:pPr marL="0" indent="0">
              <a:buNone/>
            </a:pPr>
            <a:r>
              <a:rPr lang="en-US" sz="1800" dirty="0">
                <a:solidFill>
                  <a:srgbClr val="FF0000"/>
                </a:solidFill>
              </a:rPr>
              <a:t>a) is it a valid geographic term for the purposes of new gTLDs?</a:t>
            </a:r>
          </a:p>
          <a:p>
            <a:pPr marL="0" indent="0">
              <a:buNone/>
            </a:pPr>
            <a:r>
              <a:rPr lang="en-US" sz="1800" dirty="0">
                <a:solidFill>
                  <a:srgbClr val="FF0000"/>
                </a:solidFill>
              </a:rPr>
              <a:t>b) what were the positive impact/merits based on the treatment applied to the term in the AGB?</a:t>
            </a:r>
          </a:p>
          <a:p>
            <a:pPr marL="0" indent="0">
              <a:buNone/>
            </a:pPr>
            <a:r>
              <a:rPr lang="en-US" sz="1800"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125300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196770" y="665771"/>
            <a:ext cx="8839856" cy="5173657"/>
          </a:xfrm>
        </p:spPr>
        <p:txBody>
          <a:bodyPr/>
          <a:lstStyle/>
          <a:p>
            <a:pPr marL="0" indent="0">
              <a:buNone/>
            </a:pPr>
            <a:r>
              <a:rPr lang="en-US" b="1" u="sng" dirty="0">
                <a:solidFill>
                  <a:schemeClr val="tx2"/>
                </a:solidFill>
                <a:hlinkClick r:id="rId2"/>
              </a:rPr>
              <a:t>Separable component of a country name designated on the "Separable Country Name List," or is a translation of a name appearing on the list, in any language, according to annex in AGB</a:t>
            </a:r>
            <a:endParaRPr lang="en-US" b="1" u="sng" dirty="0">
              <a:solidFill>
                <a:schemeClr val="tx2"/>
              </a:solidFill>
            </a:endParaRPr>
          </a:p>
          <a:p>
            <a:pPr marL="0" indent="0">
              <a:buNone/>
            </a:pPr>
            <a:r>
              <a:rPr lang="en-US" dirty="0"/>
              <a:t>Example: Åland, separable component of Åland Islands. </a:t>
            </a:r>
            <a:r>
              <a:rPr lang="en-US" dirty="0">
                <a:hlinkClick r:id="rId2"/>
              </a:rPr>
              <a:t>See AGB Annex</a:t>
            </a:r>
            <a:r>
              <a:rPr lang="en-US" dirty="0"/>
              <a:t> for a list.</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2647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185195" y="658888"/>
            <a:ext cx="8851431" cy="5173657"/>
          </a:xfrm>
        </p:spPr>
        <p:txBody>
          <a:bodyPr/>
          <a:lstStyle/>
          <a:p>
            <a:pPr marL="0" indent="0">
              <a:buNone/>
            </a:pPr>
            <a:r>
              <a:rPr lang="en-US" b="1" u="sng" dirty="0">
                <a:solidFill>
                  <a:srgbClr val="00B0F0"/>
                </a:solidFill>
              </a:rPr>
              <a:t>Permutation or transposition of any of the names included above. </a:t>
            </a:r>
            <a:r>
              <a:rPr lang="en-US" dirty="0">
                <a:solidFill>
                  <a:schemeClr val="tx1"/>
                </a:solidFill>
              </a:rPr>
              <a:t>Permutations include removal of spaces, insertion of punctuation, and addition or removal of grammatical articles like "the." A transposition is considered a change in the sequence of the long or short–form name, for example, “RepublicCzech” or “IslandsCayman.”</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7403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374902" y="127202"/>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dirty="0" smtClean="0"/>
              <a:t>GAC </a:t>
            </a:r>
            <a:r>
              <a:rPr lang="en-US" dirty="0"/>
              <a:t>WG to Examine the Protection of Geographic Names in Any Future Expansion of New </a:t>
            </a:r>
            <a:r>
              <a:rPr lang="en-US" dirty="0" err="1"/>
              <a:t>gTLDs</a:t>
            </a:r>
            <a:endParaRPr dirty="0"/>
          </a:p>
          <a:p>
            <a:pPr marL="0" marR="0" lvl="0" indent="0" algn="l" rtl="0">
              <a:spcBef>
                <a:spcPts val="0"/>
              </a:spcBef>
              <a:spcAft>
                <a:spcPts val="0"/>
              </a:spcAft>
              <a:buClr>
                <a:srgbClr val="0B3458"/>
              </a:buClr>
              <a:buSzPts val="2800"/>
              <a:buFont typeface="Arial"/>
              <a:buNone/>
            </a:pPr>
            <a:endParaRPr dirty="0"/>
          </a:p>
        </p:txBody>
      </p:sp>
      <p:sp>
        <p:nvSpPr>
          <p:cNvPr id="967" name="Shape 967"/>
          <p:cNvSpPr txBox="1">
            <a:spLocks noGrp="1"/>
          </p:cNvSpPr>
          <p:nvPr>
            <p:ph type="body" idx="1"/>
          </p:nvPr>
        </p:nvSpPr>
        <p:spPr>
          <a:xfrm>
            <a:off x="211341" y="1614118"/>
            <a:ext cx="8721300" cy="5134200"/>
          </a:xfrm>
          <a:prstGeom prst="rect">
            <a:avLst/>
          </a:prstGeom>
          <a:noFill/>
          <a:ln>
            <a:noFill/>
          </a:ln>
        </p:spPr>
        <p:txBody>
          <a:bodyPr spcFirstLastPara="1" wrap="square" lIns="0" tIns="0" rIns="0" bIns="0" anchor="t" anchorCtr="0">
            <a:noAutofit/>
          </a:bodyPr>
          <a:lstStyle/>
          <a:p>
            <a:pPr marL="342900" marR="0" lvl="0" indent="-360362"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Objective: This internal GAC working group is reviewing and considering any necessary improvements to existing protections by:</a:t>
            </a:r>
            <a:endParaRPr sz="1700">
              <a:latin typeface="Calibri"/>
              <a:ea typeface="Calibri"/>
              <a:cs typeface="Calibri"/>
              <a:sym typeface="Calibri"/>
            </a:endParaRPr>
          </a:p>
          <a:p>
            <a:pPr marL="798512" marR="0" lvl="1" indent="-358775"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Developing practical options that are aimed at improving protection of geographic names during any future expansion of gTLDs.</a:t>
            </a:r>
            <a:endParaRPr sz="1700">
              <a:latin typeface="Calibri"/>
              <a:ea typeface="Calibri"/>
              <a:cs typeface="Calibri"/>
              <a:sym typeface="Calibri"/>
            </a:endParaRPr>
          </a:p>
          <a:p>
            <a:pPr marL="798512" marR="0" lvl="1" indent="-358775"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Developing practical suggestions and rules to lower uncertainties both for the governments, communities and also for the applicants, once using a geographic or community name.</a:t>
            </a:r>
            <a:endParaRPr sz="1700">
              <a:latin typeface="Calibri"/>
              <a:ea typeface="Calibri"/>
              <a:cs typeface="Calibri"/>
              <a:sym typeface="Calibri"/>
            </a:endParaRPr>
          </a:p>
          <a:p>
            <a:pPr marL="798512" marR="0" lvl="1" indent="-358775"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Developing best practice rules to avoid misuse of geographic and community names as new gTLDs and at the same time lowering uncertainties for the applicants, trademarks and the business involved.</a:t>
            </a:r>
            <a:endParaRPr sz="1700">
              <a:latin typeface="Calibri"/>
              <a:ea typeface="Calibri"/>
              <a:cs typeface="Calibri"/>
              <a:sym typeface="Calibri"/>
            </a:endParaRPr>
          </a:p>
          <a:p>
            <a:pPr marL="798512" marR="0" lvl="1" indent="-358775"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To ensure the involvement of local community, Government and other relevant stakeholders in the initial stage to avoid future risks and delays for such new gTLDs applications.</a:t>
            </a:r>
            <a:endParaRPr sz="1700">
              <a:latin typeface="Calibri"/>
              <a:ea typeface="Calibri"/>
              <a:cs typeface="Calibri"/>
              <a:sym typeface="Calibri"/>
            </a:endParaRPr>
          </a:p>
          <a:p>
            <a:pPr marL="798512" marR="0" lvl="1" indent="-358775"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Mainly focused in those names with geographic significance which are NOT included in any of the lists considered in the AGB or future similar documents.</a:t>
            </a:r>
            <a:endParaRPr sz="1700">
              <a:latin typeface="Calibri"/>
              <a:ea typeface="Calibri"/>
              <a:cs typeface="Calibri"/>
              <a:sym typeface="Calibri"/>
            </a:endParaRPr>
          </a:p>
          <a:p>
            <a:pPr marL="342900" marR="0" lvl="0" indent="-252412" algn="l" rtl="0">
              <a:lnSpc>
                <a:spcPct val="100000"/>
              </a:lnSpc>
              <a:spcBef>
                <a:spcPts val="0"/>
              </a:spcBef>
              <a:spcAft>
                <a:spcPts val="0"/>
              </a:spcAft>
              <a:buClr>
                <a:srgbClr val="000000"/>
              </a:buClr>
              <a:buSzPts val="1100"/>
              <a:buFont typeface="Arial"/>
              <a:buNone/>
            </a:pPr>
            <a:r>
              <a:rPr lang="en-US" sz="1700">
                <a:latin typeface="Calibri"/>
                <a:ea typeface="Calibri"/>
                <a:cs typeface="Calibri"/>
                <a:sym typeface="Calibri"/>
              </a:rPr>
              <a:t>		</a:t>
            </a:r>
            <a:endParaRPr sz="1700">
              <a:latin typeface="Calibri"/>
              <a:ea typeface="Calibri"/>
              <a:cs typeface="Calibri"/>
              <a:sym typeface="Calibri"/>
            </a:endParaRPr>
          </a:p>
          <a:p>
            <a:pPr marL="342900" marR="0" lvl="0" indent="-360362" algn="l" rtl="0">
              <a:lnSpc>
                <a:spcPct val="100000"/>
              </a:lnSpc>
              <a:spcBef>
                <a:spcPts val="0"/>
              </a:spcBef>
              <a:spcAft>
                <a:spcPts val="0"/>
              </a:spcAft>
              <a:buClr>
                <a:srgbClr val="000000"/>
              </a:buClr>
              <a:buSzPts val="1700"/>
              <a:buFont typeface="Calibri"/>
              <a:buChar char="◉"/>
            </a:pPr>
            <a:r>
              <a:rPr lang="en-US" sz="1700">
                <a:latin typeface="Calibri"/>
                <a:ea typeface="Calibri"/>
                <a:cs typeface="Calibri"/>
                <a:sym typeface="Calibri"/>
              </a:rPr>
              <a:t>Considering a proposal on a repository of terms with geographic significance. Additional information is available on the </a:t>
            </a:r>
            <a:r>
              <a:rPr lang="en-US" sz="1700" u="sng">
                <a:solidFill>
                  <a:schemeClr val="hlink"/>
                </a:solidFill>
                <a:latin typeface="Calibri"/>
                <a:ea typeface="Calibri"/>
                <a:cs typeface="Calibri"/>
                <a:sym typeface="Calibri"/>
                <a:hlinkClick r:id="rId3"/>
              </a:rPr>
              <a:t>WG section of the GAC website</a:t>
            </a:r>
            <a:r>
              <a:rPr lang="en-US" sz="1700">
                <a:latin typeface="Calibri"/>
                <a:ea typeface="Calibri"/>
                <a:cs typeface="Calibri"/>
                <a:sym typeface="Calibri"/>
              </a:rPr>
              <a:t>. </a:t>
            </a:r>
            <a:endParaRPr sz="17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2.2.1.4.1 Country or Territory Names</a:t>
            </a:r>
          </a:p>
        </p:txBody>
      </p:sp>
      <p:sp>
        <p:nvSpPr>
          <p:cNvPr id="3" name="Content Placeholder 2"/>
          <p:cNvSpPr>
            <a:spLocks noGrp="1"/>
          </p:cNvSpPr>
          <p:nvPr>
            <p:ph sz="quarter" idx="10"/>
          </p:nvPr>
        </p:nvSpPr>
        <p:spPr>
          <a:xfrm>
            <a:off x="374904" y="700495"/>
            <a:ext cx="8661722" cy="5173657"/>
          </a:xfrm>
        </p:spPr>
        <p:txBody>
          <a:bodyPr/>
          <a:lstStyle/>
          <a:p>
            <a:pPr marL="0" indent="0">
              <a:buNone/>
            </a:pPr>
            <a:r>
              <a:rPr lang="en-US" b="1" u="sng" dirty="0">
                <a:solidFill>
                  <a:srgbClr val="00B0F0"/>
                </a:solidFill>
              </a:rPr>
              <a:t>A name by which a country is commonly known, as demonstrated by evidence that the country is recognized by that name by an intergovernmental or treaty organization</a:t>
            </a:r>
          </a:p>
          <a:p>
            <a:pPr marL="0" indent="0">
              <a:buNone/>
            </a:pPr>
            <a:r>
              <a:rPr lang="en-US" dirty="0">
                <a:solidFill>
                  <a:schemeClr val="tx1"/>
                </a:solidFill>
              </a:rPr>
              <a:t>Example: Holland for the Netherlands</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Not available as gTLD. </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137043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2.2.1.4.2 Other Geographic Names</a:t>
            </a:r>
          </a:p>
        </p:txBody>
      </p:sp>
      <p:sp>
        <p:nvSpPr>
          <p:cNvPr id="3" name="Content Placeholder 2"/>
          <p:cNvSpPr>
            <a:spLocks noGrp="1"/>
          </p:cNvSpPr>
          <p:nvPr>
            <p:ph sz="quarter" idx="10"/>
          </p:nvPr>
        </p:nvSpPr>
        <p:spPr>
          <a:xfrm>
            <a:off x="374904" y="700495"/>
            <a:ext cx="8661722" cy="5173657"/>
          </a:xfrm>
        </p:spPr>
        <p:txBody>
          <a:bodyPr/>
          <a:lstStyle/>
          <a:p>
            <a:pPr marL="0" indent="0">
              <a:buNone/>
            </a:pPr>
            <a:r>
              <a:rPr lang="en-US" b="1" u="sng" dirty="0">
                <a:solidFill>
                  <a:schemeClr val="tx2"/>
                </a:solidFill>
                <a:hlinkClick r:id="rId2"/>
              </a:rPr>
              <a:t>A representation, in any language, of a capital city name of any country or territory listed in ISO 3166-1</a:t>
            </a:r>
            <a:endParaRPr lang="en-US" b="1" u="sng" dirty="0">
              <a:solidFill>
                <a:schemeClr val="tx2"/>
              </a:solidFill>
            </a:endParaRPr>
          </a:p>
          <a:p>
            <a:pPr marL="0" indent="0">
              <a:buNone/>
            </a:pPr>
            <a:r>
              <a:rPr lang="en-US" dirty="0">
                <a:solidFill>
                  <a:schemeClr val="tx1"/>
                </a:solidFill>
              </a:rPr>
              <a:t>Examples: London-Londres-Llundain / Berlin-Berlijn-Berlino</a:t>
            </a: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Requiring support/non-objection from relevant governments or public authorities.</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6221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2.2.1.4.2 Other Geographic Names</a:t>
            </a:r>
          </a:p>
        </p:txBody>
      </p:sp>
      <p:sp>
        <p:nvSpPr>
          <p:cNvPr id="3" name="Content Placeholder 2"/>
          <p:cNvSpPr>
            <a:spLocks noGrp="1"/>
          </p:cNvSpPr>
          <p:nvPr>
            <p:ph sz="quarter" idx="10"/>
          </p:nvPr>
        </p:nvSpPr>
        <p:spPr>
          <a:xfrm>
            <a:off x="243068" y="943563"/>
            <a:ext cx="8793558" cy="5173657"/>
          </a:xfrm>
        </p:spPr>
        <p:txBody>
          <a:bodyPr/>
          <a:lstStyle/>
          <a:p>
            <a:pPr marL="0" indent="0">
              <a:buNone/>
            </a:pPr>
            <a:r>
              <a:rPr lang="en-US" b="1" u="sng" dirty="0">
                <a:solidFill>
                  <a:srgbClr val="00B0F0"/>
                </a:solidFill>
              </a:rPr>
              <a:t>City name, used for purposes associated with the city name</a:t>
            </a:r>
          </a:p>
          <a:p>
            <a:pPr marL="0" indent="0">
              <a:buNone/>
            </a:pPr>
            <a:r>
              <a:rPr lang="en-US" dirty="0"/>
              <a:t>Examples: Bath, Florence, Frankfurt</a:t>
            </a:r>
            <a:endParaRPr lang="en-US" b="1" u="sng" dirty="0">
              <a:solidFill>
                <a:schemeClr val="tx2"/>
              </a:solidFill>
            </a:endParaRP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Requiring support/non-objection from relevant governments or public authorities.</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58173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2.2.1.4.2 Other Geographic Names</a:t>
            </a:r>
          </a:p>
        </p:txBody>
      </p:sp>
      <p:sp>
        <p:nvSpPr>
          <p:cNvPr id="3" name="Content Placeholder 2"/>
          <p:cNvSpPr>
            <a:spLocks noGrp="1"/>
          </p:cNvSpPr>
          <p:nvPr>
            <p:ph sz="quarter" idx="10"/>
          </p:nvPr>
        </p:nvSpPr>
        <p:spPr>
          <a:xfrm>
            <a:off x="374904" y="908839"/>
            <a:ext cx="8661722" cy="5173657"/>
          </a:xfrm>
        </p:spPr>
        <p:txBody>
          <a:bodyPr/>
          <a:lstStyle/>
          <a:p>
            <a:pPr marL="0" indent="0">
              <a:buNone/>
            </a:pPr>
            <a:r>
              <a:rPr lang="en-US" b="1" u="sng" dirty="0">
                <a:solidFill>
                  <a:srgbClr val="00B0F0"/>
                </a:solidFill>
              </a:rPr>
              <a:t>City name, used for other purposes</a:t>
            </a:r>
          </a:p>
          <a:p>
            <a:pPr marL="0" indent="0">
              <a:buNone/>
            </a:pPr>
            <a:r>
              <a:rPr lang="en-US" dirty="0"/>
              <a:t>Examples: Bath, Florence, Frankfurt, Spa</a:t>
            </a:r>
            <a:endParaRPr lang="en-US" b="1" u="sng" dirty="0">
              <a:solidFill>
                <a:schemeClr val="tx2"/>
              </a:solidFill>
            </a:endParaRP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No requirements.</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69345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2.2.1.4.2 Other Geographic Names</a:t>
            </a:r>
          </a:p>
        </p:txBody>
      </p:sp>
      <p:sp>
        <p:nvSpPr>
          <p:cNvPr id="3" name="Content Placeholder 2"/>
          <p:cNvSpPr>
            <a:spLocks noGrp="1"/>
          </p:cNvSpPr>
          <p:nvPr>
            <p:ph sz="quarter" idx="10"/>
          </p:nvPr>
        </p:nvSpPr>
        <p:spPr>
          <a:xfrm>
            <a:off x="374904" y="700495"/>
            <a:ext cx="8661722" cy="5173657"/>
          </a:xfrm>
        </p:spPr>
        <p:txBody>
          <a:bodyPr/>
          <a:lstStyle/>
          <a:p>
            <a:pPr marL="0" indent="0">
              <a:buNone/>
            </a:pPr>
            <a:r>
              <a:rPr lang="en-US" b="1" u="sng" dirty="0">
                <a:solidFill>
                  <a:schemeClr val="tx2"/>
                </a:solidFill>
                <a:hlinkClick r:id="rId3"/>
              </a:rPr>
              <a:t>Exact match of a sub-national place name, such as a county, province, or state listed in ISO 3166-2</a:t>
            </a:r>
            <a:endParaRPr lang="en-US" b="1" u="sng" dirty="0">
              <a:solidFill>
                <a:schemeClr val="tx2"/>
              </a:solidFill>
            </a:endParaRPr>
          </a:p>
          <a:p>
            <a:pPr marL="0" indent="0">
              <a:buNone/>
            </a:pPr>
            <a:r>
              <a:rPr lang="en-US" dirty="0">
                <a:solidFill>
                  <a:schemeClr val="tx1"/>
                </a:solidFill>
              </a:rPr>
              <a:t>Example: </a:t>
            </a:r>
            <a:r>
              <a:rPr lang="en-US" sz="2000" dirty="0"/>
              <a:t>Badakhshān (</a:t>
            </a:r>
            <a:r>
              <a:rPr lang="en-US" sz="2000" dirty="0">
                <a:solidFill>
                  <a:schemeClr val="tx1"/>
                </a:solidFill>
              </a:rPr>
              <a:t>AF-BDS) </a:t>
            </a:r>
            <a:r>
              <a:rPr lang="en-US" sz="2000" dirty="0"/>
              <a:t>in Afghanistan</a:t>
            </a:r>
            <a:endParaRPr lang="en-US" b="1" u="sng" dirty="0">
              <a:solidFill>
                <a:schemeClr val="tx2"/>
              </a:solidFill>
            </a:endParaRPr>
          </a:p>
          <a:p>
            <a:pPr marL="0" indent="0">
              <a:buNone/>
            </a:pPr>
            <a:r>
              <a:rPr lang="en-US" b="1" dirty="0"/>
              <a:t>Policy (2007 PDP): </a:t>
            </a:r>
            <a:r>
              <a:rPr lang="en-US"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b="1" dirty="0"/>
              <a:t>Implementation (2012 AGB): </a:t>
            </a:r>
            <a:r>
              <a:rPr lang="en-US" dirty="0"/>
              <a:t>Requiring support/non-objection from relevant governments or public authorities.</a:t>
            </a:r>
          </a:p>
          <a:p>
            <a:pPr marL="0" indent="0">
              <a:buNone/>
            </a:pPr>
            <a:r>
              <a:rPr lang="en-US" dirty="0">
                <a:solidFill>
                  <a:srgbClr val="FF0000"/>
                </a:solidFill>
              </a:rPr>
              <a:t>a) is it a valid geographic term for the purposes of new gTLDs?</a:t>
            </a:r>
          </a:p>
          <a:p>
            <a:pPr marL="0" indent="0">
              <a:buNone/>
            </a:pPr>
            <a:r>
              <a:rPr lang="en-US" dirty="0">
                <a:solidFill>
                  <a:srgbClr val="FF0000"/>
                </a:solidFill>
              </a:rPr>
              <a:t>b) what were the positive impact/merits based on the treatment applied to the term in the AGB?</a:t>
            </a:r>
          </a:p>
          <a:p>
            <a:pPr marL="0" indent="0">
              <a:buNone/>
            </a:pPr>
            <a:r>
              <a:rPr lang="en-US"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178259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a:t>2.2.1.4.2 Other Geographic Names</a:t>
            </a:r>
          </a:p>
        </p:txBody>
      </p:sp>
      <p:sp>
        <p:nvSpPr>
          <p:cNvPr id="3" name="Content Placeholder 2"/>
          <p:cNvSpPr>
            <a:spLocks noGrp="1"/>
          </p:cNvSpPr>
          <p:nvPr>
            <p:ph sz="quarter" idx="10"/>
          </p:nvPr>
        </p:nvSpPr>
        <p:spPr>
          <a:xfrm>
            <a:off x="138896" y="665771"/>
            <a:ext cx="8897730" cy="5173657"/>
          </a:xfrm>
        </p:spPr>
        <p:txBody>
          <a:bodyPr/>
          <a:lstStyle/>
          <a:p>
            <a:pPr marL="0" indent="0">
              <a:buNone/>
            </a:pPr>
            <a:r>
              <a:rPr lang="en-US" sz="1700" b="1" u="sng" dirty="0">
                <a:solidFill>
                  <a:srgbClr val="00B0F0"/>
                </a:solidFill>
              </a:rPr>
              <a:t>String listed as a </a:t>
            </a:r>
            <a:r>
              <a:rPr lang="en-US" sz="1700" b="1" u="sng" dirty="0">
                <a:solidFill>
                  <a:srgbClr val="00B0F0"/>
                </a:solidFill>
                <a:hlinkClick r:id="rId3"/>
              </a:rPr>
              <a:t>UNESCO region </a:t>
            </a:r>
            <a:r>
              <a:rPr lang="en-US" sz="1700" b="1" u="sng" dirty="0">
                <a:solidFill>
                  <a:srgbClr val="00B0F0"/>
                </a:solidFill>
              </a:rPr>
              <a:t>or appearing on the “Composition of macro geographical (continental) regions, </a:t>
            </a:r>
            <a:r>
              <a:rPr lang="en-US" sz="1700" b="1" u="sng" dirty="0">
                <a:solidFill>
                  <a:srgbClr val="00B0F0"/>
                </a:solidFill>
                <a:hlinkClick r:id="rId4"/>
              </a:rPr>
              <a:t>geographical sub-regions, and selected economic and other groupings” list </a:t>
            </a:r>
            <a:endParaRPr lang="en-US" sz="1700" b="1" u="sng" dirty="0">
              <a:solidFill>
                <a:srgbClr val="00B0F0"/>
              </a:solidFill>
            </a:endParaRPr>
          </a:p>
          <a:p>
            <a:pPr marL="0" indent="0">
              <a:buNone/>
            </a:pPr>
            <a:r>
              <a:rPr lang="en-US" sz="1700" dirty="0">
                <a:solidFill>
                  <a:schemeClr val="tx1"/>
                </a:solidFill>
              </a:rPr>
              <a:t>Examples: Africa, Northern Africa</a:t>
            </a:r>
          </a:p>
          <a:p>
            <a:pPr marL="0" indent="0">
              <a:buNone/>
            </a:pPr>
            <a:r>
              <a:rPr lang="en-US" sz="1700" b="1" dirty="0"/>
              <a:t>Policy (2007 PDP): </a:t>
            </a:r>
            <a:r>
              <a:rPr lang="en-US" sz="1700" dirty="0"/>
              <a:t>Available, but challenge mechanism to governments to initiate an objection. Applicants should be aware of GAC Principles. Applicants must represent that the use of the proposed string is not in violation of the national laws in which the applicant is incorporated. </a:t>
            </a:r>
          </a:p>
          <a:p>
            <a:pPr marL="0" indent="0">
              <a:buNone/>
            </a:pPr>
            <a:r>
              <a:rPr lang="en-US" sz="1700" b="1" dirty="0"/>
              <a:t>Implementation (2012 AGB): </a:t>
            </a:r>
            <a:r>
              <a:rPr lang="en-US" sz="1700" dirty="0"/>
              <a:t>Requiring support/non-objection from at least 60% of the respective national governments in the region and no more than 1 written statement of objection from relevant governments or authorities.</a:t>
            </a:r>
          </a:p>
          <a:p>
            <a:pPr marL="0" indent="0">
              <a:buNone/>
            </a:pPr>
            <a:r>
              <a:rPr lang="en-US" sz="1700" dirty="0">
                <a:solidFill>
                  <a:srgbClr val="FF0000"/>
                </a:solidFill>
              </a:rPr>
              <a:t>a) is it a valid geographic term for the purposes of new gTLDs?</a:t>
            </a:r>
          </a:p>
          <a:p>
            <a:pPr marL="0" indent="0">
              <a:buNone/>
            </a:pPr>
            <a:r>
              <a:rPr lang="en-US" sz="1700" dirty="0">
                <a:solidFill>
                  <a:srgbClr val="FF0000"/>
                </a:solidFill>
              </a:rPr>
              <a:t>b) what were the positive impact/merits based on the treatment applied to the term in the AGB?</a:t>
            </a:r>
          </a:p>
          <a:p>
            <a:pPr marL="0" indent="0">
              <a:buNone/>
            </a:pPr>
            <a:r>
              <a:rPr lang="en-US" sz="1700" dirty="0">
                <a:solidFill>
                  <a:srgbClr val="FF0000"/>
                </a:solidFill>
              </a:rPr>
              <a:t>c) what were the negative impact/opportunities lost based on the treatment applied to the term in the AGB?</a:t>
            </a:r>
          </a:p>
          <a:p>
            <a:pPr marL="0" indent="0">
              <a:buNone/>
            </a:pPr>
            <a:endParaRPr lang="en-US" dirty="0"/>
          </a:p>
        </p:txBody>
      </p:sp>
    </p:spTree>
    <p:extLst>
      <p:ext uri="{BB962C8B-B14F-4D97-AF65-F5344CB8AC3E}">
        <p14:creationId xmlns:p14="http://schemas.microsoft.com/office/powerpoint/2010/main" val="5292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769096" cy="450663"/>
          </a:xfrm>
        </p:spPr>
        <p:txBody>
          <a:bodyPr/>
          <a:lstStyle/>
          <a:p>
            <a:r>
              <a:rPr lang="es-ES_tradnl" sz="2800" dirty="0" err="1"/>
              <a:t>Geographical</a:t>
            </a:r>
            <a:r>
              <a:rPr lang="es-ES_tradnl" sz="2800" dirty="0"/>
              <a:t> </a:t>
            </a:r>
            <a:r>
              <a:rPr lang="es-ES_tradnl" sz="2800" dirty="0" err="1"/>
              <a:t>names</a:t>
            </a:r>
            <a:r>
              <a:rPr lang="es-ES_tradnl" sz="2800" dirty="0"/>
              <a:t> </a:t>
            </a:r>
            <a:r>
              <a:rPr lang="es-ES_tradnl" sz="2800" dirty="0" err="1"/>
              <a:t>not</a:t>
            </a:r>
            <a:r>
              <a:rPr lang="es-ES_tradnl" sz="2800" dirty="0"/>
              <a:t> </a:t>
            </a:r>
            <a:r>
              <a:rPr lang="es-ES_tradnl" sz="2800" dirty="0" err="1"/>
              <a:t>specifically</a:t>
            </a:r>
            <a:r>
              <a:rPr lang="es-ES_tradnl" sz="2800" dirty="0"/>
              <a:t> </a:t>
            </a:r>
            <a:r>
              <a:rPr lang="es-ES_tradnl" sz="2800" dirty="0" err="1"/>
              <a:t>mentioned</a:t>
            </a:r>
            <a:r>
              <a:rPr lang="es-ES_tradnl" sz="2800" dirty="0"/>
              <a:t> in AGB</a:t>
            </a:r>
            <a:endParaRPr lang="en-US" sz="2800" dirty="0"/>
          </a:p>
        </p:txBody>
      </p:sp>
      <p:sp>
        <p:nvSpPr>
          <p:cNvPr id="3" name="Content Placeholder 2"/>
          <p:cNvSpPr>
            <a:spLocks noGrp="1"/>
          </p:cNvSpPr>
          <p:nvPr>
            <p:ph sz="quarter" idx="10"/>
          </p:nvPr>
        </p:nvSpPr>
        <p:spPr>
          <a:xfrm>
            <a:off x="374904" y="770702"/>
            <a:ext cx="8525419" cy="5173657"/>
          </a:xfrm>
        </p:spPr>
        <p:txBody>
          <a:bodyPr/>
          <a:lstStyle/>
          <a:p>
            <a:pPr marL="0" indent="0">
              <a:buNone/>
            </a:pPr>
            <a:r>
              <a:rPr lang="es-ES_tradnl" sz="1800" b="1" dirty="0" err="1"/>
              <a:t>Definitions</a:t>
            </a:r>
            <a:r>
              <a:rPr lang="es-ES_tradnl" sz="1800" b="1" dirty="0"/>
              <a:t>: </a:t>
            </a:r>
            <a:endParaRPr lang="es-ES_tradnl" sz="1800" b="1" dirty="0"/>
          </a:p>
          <a:p>
            <a:pPr marL="0" indent="0">
              <a:buNone/>
            </a:pPr>
            <a:r>
              <a:rPr lang="es-ES_tradnl" sz="1800" dirty="0" err="1"/>
              <a:t>T</a:t>
            </a:r>
            <a:r>
              <a:rPr lang="es-ES_tradnl" sz="1800" dirty="0" err="1" smtClean="0"/>
              <a:t>he</a:t>
            </a:r>
            <a:r>
              <a:rPr lang="es-ES_tradnl" sz="1800" dirty="0" smtClean="0"/>
              <a:t> </a:t>
            </a:r>
            <a:r>
              <a:rPr lang="es-ES_tradnl" sz="1800" dirty="0" err="1"/>
              <a:t>definitions</a:t>
            </a:r>
            <a:r>
              <a:rPr lang="es-ES_tradnl" sz="1800" dirty="0"/>
              <a:t> </a:t>
            </a:r>
            <a:r>
              <a:rPr lang="es-ES_tradnl" sz="1800" dirty="0" err="1"/>
              <a:t>included</a:t>
            </a:r>
            <a:r>
              <a:rPr lang="es-ES_tradnl" sz="1800" dirty="0"/>
              <a:t> in </a:t>
            </a:r>
            <a:r>
              <a:rPr lang="es-ES_tradnl" sz="1800" dirty="0" err="1"/>
              <a:t>the</a:t>
            </a:r>
            <a:r>
              <a:rPr lang="es-ES_tradnl" sz="1800" dirty="0"/>
              <a:t> 2012 AGB in general </a:t>
            </a:r>
            <a:r>
              <a:rPr lang="es-ES_tradnl" sz="1800" dirty="0" err="1"/>
              <a:t>worked</a:t>
            </a:r>
            <a:r>
              <a:rPr lang="es-ES_tradnl" sz="1800" dirty="0"/>
              <a:t> </a:t>
            </a:r>
            <a:r>
              <a:rPr lang="es-ES_tradnl" sz="1800" dirty="0" err="1"/>
              <a:t>well</a:t>
            </a:r>
            <a:r>
              <a:rPr lang="es-ES_tradnl" sz="1800" dirty="0"/>
              <a:t>. </a:t>
            </a:r>
            <a:r>
              <a:rPr lang="es-ES_tradnl" sz="1800" dirty="0" err="1"/>
              <a:t>However</a:t>
            </a:r>
            <a:r>
              <a:rPr lang="es-ES_tradnl" sz="1800" dirty="0"/>
              <a:t>, </a:t>
            </a:r>
            <a:r>
              <a:rPr lang="es-ES_tradnl" sz="1800" dirty="0" err="1" smtClean="0"/>
              <a:t>problems</a:t>
            </a:r>
            <a:r>
              <a:rPr lang="es-ES_tradnl" sz="1800" dirty="0" smtClean="0"/>
              <a:t> </a:t>
            </a:r>
            <a:r>
              <a:rPr lang="es-ES_tradnl" sz="1800" dirty="0"/>
              <a:t>in </a:t>
            </a:r>
            <a:r>
              <a:rPr lang="es-ES_tradnl" sz="1800" dirty="0" err="1"/>
              <a:t>the</a:t>
            </a:r>
            <a:r>
              <a:rPr lang="es-ES_tradnl" sz="1800" dirty="0"/>
              <a:t> </a:t>
            </a:r>
            <a:r>
              <a:rPr lang="es-ES_tradnl" sz="1800" dirty="0" err="1"/>
              <a:t>application</a:t>
            </a:r>
            <a:r>
              <a:rPr lang="es-ES_tradnl" sz="1800" dirty="0"/>
              <a:t> of </a:t>
            </a:r>
            <a:r>
              <a:rPr lang="es-ES_tradnl" sz="1800" dirty="0" err="1"/>
              <a:t>the</a:t>
            </a:r>
            <a:r>
              <a:rPr lang="es-ES_tradnl" sz="1800" dirty="0"/>
              <a:t> AGB 2012 </a:t>
            </a:r>
            <a:r>
              <a:rPr lang="es-ES_tradnl" sz="1800" dirty="0" err="1"/>
              <a:t>related</a:t>
            </a:r>
            <a:r>
              <a:rPr lang="es-ES_tradnl" sz="1800" dirty="0"/>
              <a:t> to </a:t>
            </a:r>
            <a:r>
              <a:rPr lang="es-ES_tradnl" sz="1800" dirty="0" err="1"/>
              <a:t>geonames</a:t>
            </a:r>
            <a:r>
              <a:rPr lang="es-ES_tradnl" sz="1800" dirty="0"/>
              <a:t> as Top </a:t>
            </a:r>
            <a:r>
              <a:rPr lang="es-ES_tradnl" sz="1800" dirty="0" err="1"/>
              <a:t>Level</a:t>
            </a:r>
            <a:r>
              <a:rPr lang="es-ES_tradnl" sz="1800" dirty="0"/>
              <a:t> </a:t>
            </a:r>
            <a:r>
              <a:rPr lang="es-ES_tradnl" sz="1800" dirty="0" err="1"/>
              <a:t>Domains</a:t>
            </a:r>
            <a:r>
              <a:rPr lang="es-ES_tradnl" sz="1800" dirty="0"/>
              <a:t> </a:t>
            </a:r>
            <a:r>
              <a:rPr lang="es-ES_tradnl" sz="1800" dirty="0" err="1"/>
              <a:t>have</a:t>
            </a:r>
            <a:r>
              <a:rPr lang="es-ES_tradnl" sz="1800" dirty="0"/>
              <a:t> </a:t>
            </a:r>
            <a:r>
              <a:rPr lang="es-ES_tradnl" sz="1800" dirty="0" err="1"/>
              <a:t>arisen</a:t>
            </a:r>
            <a:r>
              <a:rPr lang="es-ES_tradnl" sz="1800" dirty="0"/>
              <a:t> in </a:t>
            </a:r>
            <a:r>
              <a:rPr lang="es-ES_tradnl" sz="1800" dirty="0" err="1"/>
              <a:t>relation</a:t>
            </a:r>
            <a:r>
              <a:rPr lang="es-ES_tradnl" sz="1800" dirty="0"/>
              <a:t> to </a:t>
            </a:r>
            <a:r>
              <a:rPr lang="es-ES_tradnl" sz="1800" dirty="0" err="1"/>
              <a:t>those</a:t>
            </a:r>
            <a:r>
              <a:rPr lang="es-ES_tradnl" sz="1800" dirty="0"/>
              <a:t> </a:t>
            </a:r>
            <a:r>
              <a:rPr lang="es-ES_tradnl" sz="1800" dirty="0" err="1"/>
              <a:t>names</a:t>
            </a:r>
            <a:r>
              <a:rPr lang="es-ES_tradnl" sz="1800" dirty="0"/>
              <a:t> </a:t>
            </a:r>
            <a:r>
              <a:rPr lang="es-ES_tradnl" sz="1800" dirty="0" err="1"/>
              <a:t>with</a:t>
            </a:r>
            <a:r>
              <a:rPr lang="es-ES_tradnl" sz="1800" dirty="0"/>
              <a:t> a </a:t>
            </a:r>
            <a:r>
              <a:rPr lang="es-ES_tradnl" sz="1800" dirty="0" err="1"/>
              <a:t>geographic</a:t>
            </a:r>
            <a:r>
              <a:rPr lang="es-ES_tradnl" sz="1800" dirty="0"/>
              <a:t> </a:t>
            </a:r>
            <a:r>
              <a:rPr lang="es-ES_tradnl" sz="1800" dirty="0" err="1"/>
              <a:t>meaning</a:t>
            </a:r>
            <a:r>
              <a:rPr lang="es-ES_tradnl" sz="1800" dirty="0"/>
              <a:t>/</a:t>
            </a:r>
            <a:r>
              <a:rPr lang="es-ES_tradnl" sz="1800" dirty="0" err="1"/>
              <a:t>significance</a:t>
            </a:r>
            <a:r>
              <a:rPr lang="es-ES_tradnl" sz="1800" dirty="0"/>
              <a:t> </a:t>
            </a:r>
            <a:r>
              <a:rPr lang="es-ES_tradnl" sz="1800" dirty="0" err="1"/>
              <a:t>that</a:t>
            </a:r>
            <a:r>
              <a:rPr lang="es-ES_tradnl" sz="1800" dirty="0"/>
              <a:t> </a:t>
            </a:r>
            <a:r>
              <a:rPr lang="es-ES_tradnl" sz="1800" dirty="0" err="1"/>
              <a:t>were</a:t>
            </a:r>
            <a:r>
              <a:rPr lang="es-ES_tradnl" sz="1800" dirty="0"/>
              <a:t> </a:t>
            </a:r>
            <a:r>
              <a:rPr lang="es-ES_tradnl" sz="1800" dirty="0" err="1"/>
              <a:t>not</a:t>
            </a:r>
            <a:r>
              <a:rPr lang="es-ES_tradnl" sz="1800" dirty="0"/>
              <a:t> </a:t>
            </a:r>
            <a:r>
              <a:rPr lang="es-ES_tradnl" sz="1800" dirty="0" err="1"/>
              <a:t>covered</a:t>
            </a:r>
            <a:r>
              <a:rPr lang="es-ES_tradnl" sz="1800" dirty="0"/>
              <a:t> </a:t>
            </a:r>
            <a:r>
              <a:rPr lang="es-ES_tradnl" sz="1800" dirty="0" err="1"/>
              <a:t>under</a:t>
            </a:r>
            <a:r>
              <a:rPr lang="es-ES_tradnl" sz="1800" dirty="0"/>
              <a:t> </a:t>
            </a:r>
            <a:r>
              <a:rPr lang="es-ES_tradnl" sz="1800" dirty="0" err="1"/>
              <a:t>the</a:t>
            </a:r>
            <a:r>
              <a:rPr lang="es-ES_tradnl" sz="1800" dirty="0"/>
              <a:t> 2012 AGB rules </a:t>
            </a:r>
            <a:r>
              <a:rPr lang="es-ES_tradnl" sz="1800" dirty="0" smtClean="0"/>
              <a:t>(</a:t>
            </a:r>
            <a:r>
              <a:rPr lang="es-ES_tradnl" sz="1800" dirty="0" err="1" smtClean="0"/>
              <a:t>ej</a:t>
            </a:r>
            <a:r>
              <a:rPr lang="es-ES_tradnl" sz="1800" dirty="0" smtClean="0"/>
              <a:t>: </a:t>
            </a:r>
            <a:r>
              <a:rPr lang="es-ES_tradnl" sz="1800" dirty="0"/>
              <a:t>“.</a:t>
            </a:r>
            <a:r>
              <a:rPr lang="es-ES_tradnl" sz="1800" dirty="0" err="1"/>
              <a:t>amazon</a:t>
            </a:r>
            <a:r>
              <a:rPr lang="es-ES_tradnl" sz="1800" dirty="0"/>
              <a:t>”). </a:t>
            </a:r>
            <a:r>
              <a:rPr lang="es-ES_tradnl" sz="1800" dirty="0" err="1" smtClean="0"/>
              <a:t>Suggestion</a:t>
            </a:r>
            <a:r>
              <a:rPr lang="es-ES_tradnl" sz="1800" dirty="0" smtClean="0"/>
              <a:t> to </a:t>
            </a:r>
            <a:r>
              <a:rPr lang="es-ES_tradnl" sz="1800" dirty="0" err="1" smtClean="0"/>
              <a:t>include</a:t>
            </a:r>
            <a:r>
              <a:rPr lang="es-ES_tradnl" sz="1800" dirty="0" smtClean="0"/>
              <a:t> </a:t>
            </a:r>
            <a:r>
              <a:rPr lang="es-ES_tradnl" sz="1800" dirty="0"/>
              <a:t>in </a:t>
            </a:r>
            <a:r>
              <a:rPr lang="es-ES_tradnl" sz="1800" dirty="0" err="1"/>
              <a:t>this</a:t>
            </a:r>
            <a:r>
              <a:rPr lang="es-ES_tradnl" sz="1800" dirty="0"/>
              <a:t> </a:t>
            </a:r>
            <a:r>
              <a:rPr lang="es-ES_tradnl" sz="1800" dirty="0" err="1"/>
              <a:t>definition</a:t>
            </a:r>
            <a:r>
              <a:rPr lang="es-ES_tradnl" sz="1800" dirty="0"/>
              <a:t> </a:t>
            </a:r>
            <a:r>
              <a:rPr lang="es-ES_tradnl" sz="1800" dirty="0" err="1"/>
              <a:t>discussion</a:t>
            </a:r>
            <a:r>
              <a:rPr lang="es-ES_tradnl" sz="1800" dirty="0"/>
              <a:t>, </a:t>
            </a:r>
            <a:r>
              <a:rPr lang="es-ES_tradnl" sz="1800" dirty="0" err="1"/>
              <a:t>the</a:t>
            </a:r>
            <a:r>
              <a:rPr lang="es-ES_tradnl" sz="1800" dirty="0"/>
              <a:t> </a:t>
            </a:r>
            <a:r>
              <a:rPr lang="es-ES_tradnl" sz="1800" dirty="0" err="1"/>
              <a:t>notion</a:t>
            </a:r>
            <a:r>
              <a:rPr lang="es-ES_tradnl" sz="1800" dirty="0"/>
              <a:t> </a:t>
            </a:r>
            <a:r>
              <a:rPr lang="es-ES_tradnl" sz="1800" dirty="0" err="1"/>
              <a:t>that</a:t>
            </a:r>
            <a:r>
              <a:rPr lang="es-ES_tradnl" sz="1800" dirty="0"/>
              <a:t> </a:t>
            </a:r>
            <a:r>
              <a:rPr lang="es-ES_tradnl" sz="1800" dirty="0" err="1"/>
              <a:t>there</a:t>
            </a:r>
            <a:r>
              <a:rPr lang="es-ES_tradnl" sz="1800" dirty="0"/>
              <a:t> </a:t>
            </a:r>
            <a:r>
              <a:rPr lang="es-ES_tradnl" sz="1800" dirty="0" err="1"/>
              <a:t>were</a:t>
            </a:r>
            <a:r>
              <a:rPr lang="es-ES_tradnl" sz="1800" dirty="0"/>
              <a:t> </a:t>
            </a:r>
            <a:r>
              <a:rPr lang="es-ES_tradnl" sz="1800" dirty="0" err="1"/>
              <a:t>names</a:t>
            </a:r>
            <a:r>
              <a:rPr lang="es-ES_tradnl" sz="1800" dirty="0"/>
              <a:t> </a:t>
            </a:r>
            <a:r>
              <a:rPr lang="es-ES_tradnl" sz="1800" dirty="0" err="1"/>
              <a:t>with</a:t>
            </a:r>
            <a:r>
              <a:rPr lang="es-ES_tradnl" sz="1800" dirty="0"/>
              <a:t> </a:t>
            </a:r>
            <a:r>
              <a:rPr lang="es-ES_tradnl" sz="1800" dirty="0" err="1"/>
              <a:t>geographic</a:t>
            </a:r>
            <a:r>
              <a:rPr lang="es-ES_tradnl" sz="1800" dirty="0"/>
              <a:t> </a:t>
            </a:r>
            <a:r>
              <a:rPr lang="es-ES_tradnl" sz="1800" dirty="0" err="1"/>
              <a:t>meaning</a:t>
            </a:r>
            <a:r>
              <a:rPr lang="es-ES_tradnl" sz="1800" dirty="0"/>
              <a:t> </a:t>
            </a:r>
            <a:r>
              <a:rPr lang="es-ES_tradnl" sz="1800" dirty="0" err="1"/>
              <a:t>not</a:t>
            </a:r>
            <a:r>
              <a:rPr lang="es-ES_tradnl" sz="1800" dirty="0"/>
              <a:t> </a:t>
            </a:r>
            <a:r>
              <a:rPr lang="es-ES_tradnl" sz="1800" dirty="0" err="1"/>
              <a:t>covered</a:t>
            </a:r>
            <a:r>
              <a:rPr lang="es-ES_tradnl" sz="1800" dirty="0"/>
              <a:t> </a:t>
            </a:r>
            <a:r>
              <a:rPr lang="es-ES_tradnl" sz="1800" dirty="0" err="1"/>
              <a:t>by</a:t>
            </a:r>
            <a:r>
              <a:rPr lang="es-ES_tradnl" sz="1800" dirty="0"/>
              <a:t> </a:t>
            </a:r>
            <a:r>
              <a:rPr lang="es-ES_tradnl" sz="1800" dirty="0" err="1"/>
              <a:t>the</a:t>
            </a:r>
            <a:r>
              <a:rPr lang="es-ES_tradnl" sz="1800" dirty="0"/>
              <a:t> 2012 AGB </a:t>
            </a:r>
            <a:r>
              <a:rPr lang="es-ES_tradnl" sz="1800" dirty="0" err="1"/>
              <a:t>definitions</a:t>
            </a:r>
            <a:r>
              <a:rPr lang="es-ES_tradnl" sz="1800" dirty="0"/>
              <a:t> and rules, </a:t>
            </a:r>
            <a:r>
              <a:rPr lang="es-ES_tradnl" sz="1800" dirty="0" err="1"/>
              <a:t>which</a:t>
            </a:r>
            <a:r>
              <a:rPr lang="es-ES_tradnl" sz="1800" dirty="0"/>
              <a:t> </a:t>
            </a:r>
            <a:r>
              <a:rPr lang="es-ES_tradnl" sz="1800" dirty="0" err="1"/>
              <a:t>according</a:t>
            </a:r>
            <a:r>
              <a:rPr lang="es-ES_tradnl" sz="1800" dirty="0"/>
              <a:t> to a factual </a:t>
            </a:r>
            <a:r>
              <a:rPr lang="es-ES_tradnl" sz="1800" dirty="0" err="1"/>
              <a:t>analysis</a:t>
            </a:r>
            <a:r>
              <a:rPr lang="es-ES_tradnl" sz="1800" dirty="0"/>
              <a:t> </a:t>
            </a:r>
            <a:r>
              <a:rPr lang="es-ES_tradnl" sz="1800" dirty="0" err="1"/>
              <a:t>have</a:t>
            </a:r>
            <a:r>
              <a:rPr lang="es-ES_tradnl" sz="1800" dirty="0"/>
              <a:t> </a:t>
            </a:r>
            <a:r>
              <a:rPr lang="es-ES_tradnl" sz="1800" dirty="0" err="1"/>
              <a:t>given</a:t>
            </a:r>
            <a:r>
              <a:rPr lang="es-ES_tradnl" sz="1800" dirty="0"/>
              <a:t> </a:t>
            </a:r>
            <a:r>
              <a:rPr lang="es-ES_tradnl" sz="1800" dirty="0" err="1"/>
              <a:t>rise</a:t>
            </a:r>
            <a:r>
              <a:rPr lang="es-ES_tradnl" sz="1800" dirty="0"/>
              <a:t> to </a:t>
            </a:r>
            <a:r>
              <a:rPr lang="es-ES_tradnl" sz="1800" dirty="0" err="1"/>
              <a:t>problems</a:t>
            </a:r>
            <a:r>
              <a:rPr lang="es-ES_tradnl" sz="1800" dirty="0"/>
              <a:t>, and </a:t>
            </a:r>
            <a:r>
              <a:rPr lang="es-ES_tradnl" sz="1800" dirty="0" err="1"/>
              <a:t>that</a:t>
            </a:r>
            <a:r>
              <a:rPr lang="es-ES_tradnl" sz="1800" dirty="0"/>
              <a:t> </a:t>
            </a:r>
            <a:r>
              <a:rPr lang="es-ES_tradnl" sz="1800" dirty="0" err="1"/>
              <a:t>therefore</a:t>
            </a:r>
            <a:r>
              <a:rPr lang="es-ES_tradnl" sz="1800" dirty="0"/>
              <a:t> a debate </a:t>
            </a:r>
            <a:r>
              <a:rPr lang="es-ES_tradnl" sz="1800" dirty="0" err="1"/>
              <a:t>would</a:t>
            </a:r>
            <a:r>
              <a:rPr lang="es-ES_tradnl" sz="1800" dirty="0"/>
              <a:t> be </a:t>
            </a:r>
            <a:r>
              <a:rPr lang="es-ES_tradnl" sz="1800" dirty="0" err="1"/>
              <a:t>warranted</a:t>
            </a:r>
            <a:r>
              <a:rPr lang="es-ES_tradnl" sz="1800" dirty="0"/>
              <a:t>, in </a:t>
            </a:r>
            <a:r>
              <a:rPr lang="es-ES_tradnl" sz="1800" dirty="0" err="1"/>
              <a:t>order</a:t>
            </a:r>
            <a:r>
              <a:rPr lang="es-ES_tradnl" sz="1800" dirty="0"/>
              <a:t> to </a:t>
            </a:r>
            <a:r>
              <a:rPr lang="es-ES_tradnl" sz="1800" dirty="0" err="1"/>
              <a:t>include</a:t>
            </a:r>
            <a:r>
              <a:rPr lang="es-ES_tradnl" sz="1800" dirty="0"/>
              <a:t> </a:t>
            </a:r>
            <a:r>
              <a:rPr lang="es-ES_tradnl" sz="1800" dirty="0" err="1"/>
              <a:t>them</a:t>
            </a:r>
            <a:r>
              <a:rPr lang="es-ES_tradnl" sz="1800" dirty="0"/>
              <a:t> </a:t>
            </a:r>
            <a:r>
              <a:rPr lang="es-ES_tradnl" sz="1800" dirty="0" err="1"/>
              <a:t>under</a:t>
            </a:r>
            <a:r>
              <a:rPr lang="es-ES_tradnl" sz="1800" dirty="0"/>
              <a:t> </a:t>
            </a:r>
            <a:r>
              <a:rPr lang="es-ES_tradnl" sz="1800" dirty="0" err="1"/>
              <a:t>the</a:t>
            </a:r>
            <a:r>
              <a:rPr lang="es-ES_tradnl" sz="1800" dirty="0"/>
              <a:t> </a:t>
            </a:r>
            <a:r>
              <a:rPr lang="es-ES_tradnl" sz="1800" dirty="0" err="1"/>
              <a:t>definitions</a:t>
            </a:r>
            <a:r>
              <a:rPr lang="es-ES_tradnl" sz="1800" dirty="0"/>
              <a:t> in a </a:t>
            </a:r>
            <a:r>
              <a:rPr lang="es-ES_tradnl" sz="1800" dirty="0" err="1"/>
              <a:t>manner</a:t>
            </a:r>
            <a:r>
              <a:rPr lang="es-ES_tradnl" sz="1800" dirty="0"/>
              <a:t> to be </a:t>
            </a:r>
            <a:r>
              <a:rPr lang="es-ES_tradnl" sz="1800" dirty="0" err="1"/>
              <a:t>agreed</a:t>
            </a:r>
            <a:r>
              <a:rPr lang="es-ES_tradnl" sz="1800" dirty="0"/>
              <a:t> </a:t>
            </a:r>
            <a:r>
              <a:rPr lang="es-ES_tradnl" sz="1800" dirty="0" err="1"/>
              <a:t>upon</a:t>
            </a:r>
            <a:r>
              <a:rPr lang="es-ES_tradnl" sz="1800" dirty="0"/>
              <a:t>, </a:t>
            </a:r>
            <a:r>
              <a:rPr lang="es-ES_tradnl" sz="1800" dirty="0" err="1"/>
              <a:t>establishing</a:t>
            </a:r>
            <a:r>
              <a:rPr lang="es-ES_tradnl" sz="1800" dirty="0"/>
              <a:t> a </a:t>
            </a:r>
            <a:r>
              <a:rPr lang="es-ES_tradnl" sz="1800" dirty="0" err="1"/>
              <a:t>framework</a:t>
            </a:r>
            <a:r>
              <a:rPr lang="es-ES_tradnl" sz="1800" dirty="0"/>
              <a:t> </a:t>
            </a:r>
            <a:r>
              <a:rPr lang="es-ES_tradnl" sz="1800" dirty="0" err="1"/>
              <a:t>for</a:t>
            </a:r>
            <a:r>
              <a:rPr lang="es-ES_tradnl" sz="1800" dirty="0"/>
              <a:t> </a:t>
            </a:r>
            <a:r>
              <a:rPr lang="es-ES_tradnl" sz="1800" dirty="0" err="1"/>
              <a:t>mutually</a:t>
            </a:r>
            <a:r>
              <a:rPr lang="es-ES_tradnl" sz="1800" dirty="0"/>
              <a:t> </a:t>
            </a:r>
            <a:r>
              <a:rPr lang="es-ES_tradnl" sz="1800" dirty="0" err="1"/>
              <a:t>agreed</a:t>
            </a:r>
            <a:r>
              <a:rPr lang="es-ES_tradnl" sz="1800" dirty="0"/>
              <a:t> </a:t>
            </a:r>
            <a:r>
              <a:rPr lang="es-ES_tradnl" sz="1800" dirty="0" err="1"/>
              <a:t>outcomes</a:t>
            </a:r>
            <a:r>
              <a:rPr lang="es-ES_tradnl" sz="1800" dirty="0"/>
              <a:t> </a:t>
            </a:r>
            <a:r>
              <a:rPr lang="es-ES_tradnl" sz="1800" dirty="0" err="1"/>
              <a:t>amongst</a:t>
            </a:r>
            <a:r>
              <a:rPr lang="es-ES_tradnl" sz="1800" dirty="0"/>
              <a:t> </a:t>
            </a:r>
            <a:r>
              <a:rPr lang="es-ES_tradnl" sz="1800" dirty="0" err="1"/>
              <a:t>all</a:t>
            </a:r>
            <a:r>
              <a:rPr lang="es-ES_tradnl" sz="1800" dirty="0"/>
              <a:t> </a:t>
            </a:r>
            <a:r>
              <a:rPr lang="es-ES_tradnl" sz="1800" dirty="0" err="1"/>
              <a:t>interested</a:t>
            </a:r>
            <a:r>
              <a:rPr lang="es-ES_tradnl" sz="1800" dirty="0"/>
              <a:t> </a:t>
            </a:r>
            <a:r>
              <a:rPr lang="es-ES_tradnl" sz="1800" dirty="0" err="1"/>
              <a:t>parties</a:t>
            </a:r>
            <a:r>
              <a:rPr lang="es-ES_tradnl" sz="1800" dirty="0"/>
              <a:t> in </a:t>
            </a:r>
            <a:r>
              <a:rPr lang="es-ES_tradnl" sz="1800" dirty="0" err="1"/>
              <a:t>such</a:t>
            </a:r>
            <a:r>
              <a:rPr lang="es-ES_tradnl" sz="1800" dirty="0"/>
              <a:t> </a:t>
            </a:r>
            <a:r>
              <a:rPr lang="es-ES_tradnl" sz="1800" dirty="0" err="1"/>
              <a:t>applications</a:t>
            </a:r>
            <a:r>
              <a:rPr lang="es-ES_tradnl" sz="1800" dirty="0" smtClean="0"/>
              <a:t>.</a:t>
            </a:r>
          </a:p>
          <a:p>
            <a:pPr marL="0" indent="0">
              <a:buNone/>
            </a:pPr>
            <a:r>
              <a:rPr lang="es-ES_tradnl" sz="1800" b="1" dirty="0" err="1"/>
              <a:t>Treatment</a:t>
            </a:r>
            <a:r>
              <a:rPr lang="es-ES_tradnl" sz="1800" b="1" dirty="0"/>
              <a:t>: </a:t>
            </a:r>
            <a:endParaRPr lang="es-ES_tradnl" sz="1800" b="1" dirty="0"/>
          </a:p>
          <a:p>
            <a:pPr marL="0" indent="0">
              <a:buNone/>
            </a:pPr>
            <a:r>
              <a:rPr lang="es-ES_tradnl" sz="1800" dirty="0" err="1"/>
              <a:t>A</a:t>
            </a:r>
            <a:r>
              <a:rPr lang="es-ES_tradnl" sz="1800" dirty="0" err="1" smtClean="0"/>
              <a:t>ccording</a:t>
            </a:r>
            <a:r>
              <a:rPr lang="es-ES_tradnl" sz="1800" dirty="0" smtClean="0"/>
              <a:t> </a:t>
            </a:r>
            <a:r>
              <a:rPr lang="es-ES_tradnl" sz="1800" dirty="0"/>
              <a:t>to </a:t>
            </a:r>
            <a:r>
              <a:rPr lang="es-ES_tradnl" sz="1800" dirty="0" err="1"/>
              <a:t>the</a:t>
            </a:r>
            <a:r>
              <a:rPr lang="es-ES_tradnl" sz="1800" dirty="0"/>
              <a:t> </a:t>
            </a:r>
            <a:r>
              <a:rPr lang="es-ES_tradnl" sz="1800" dirty="0" err="1"/>
              <a:t>available</a:t>
            </a:r>
            <a:r>
              <a:rPr lang="es-ES_tradnl" sz="1800" dirty="0"/>
              <a:t> data (</a:t>
            </a:r>
            <a:r>
              <a:rPr lang="es-ES_tradnl" sz="1800" dirty="0" err="1"/>
              <a:t>for</a:t>
            </a:r>
            <a:r>
              <a:rPr lang="es-ES_tradnl" sz="1800" dirty="0"/>
              <a:t> </a:t>
            </a:r>
            <a:r>
              <a:rPr lang="es-ES_tradnl" sz="1800" dirty="0" err="1"/>
              <a:t>instance</a:t>
            </a:r>
            <a:r>
              <a:rPr lang="es-ES_tradnl" sz="1800" dirty="0"/>
              <a:t> </a:t>
            </a:r>
            <a:r>
              <a:rPr lang="es-ES_tradnl" sz="1800" dirty="0" err="1"/>
              <a:t>the</a:t>
            </a:r>
            <a:r>
              <a:rPr lang="es-ES_tradnl" sz="1800" dirty="0"/>
              <a:t> data </a:t>
            </a:r>
            <a:r>
              <a:rPr lang="es-ES_tradnl" sz="1800" dirty="0" err="1"/>
              <a:t>circulated</a:t>
            </a:r>
            <a:r>
              <a:rPr lang="es-ES_tradnl" sz="1800" dirty="0"/>
              <a:t> prior to </a:t>
            </a:r>
            <a:r>
              <a:rPr lang="es-ES_tradnl" sz="1800" dirty="0" err="1"/>
              <a:t>the</a:t>
            </a:r>
            <a:r>
              <a:rPr lang="es-ES_tradnl" sz="1800" dirty="0"/>
              <a:t> </a:t>
            </a:r>
            <a:r>
              <a:rPr lang="es-ES_tradnl" sz="1800" dirty="0" err="1"/>
              <a:t>webinar</a:t>
            </a:r>
            <a:r>
              <a:rPr lang="es-ES_tradnl" sz="1800" dirty="0"/>
              <a:t> </a:t>
            </a:r>
            <a:r>
              <a:rPr lang="es-ES_tradnl" sz="1800" dirty="0" err="1"/>
              <a:t>organized</a:t>
            </a:r>
            <a:r>
              <a:rPr lang="es-ES_tradnl" sz="1800" dirty="0"/>
              <a:t> in </a:t>
            </a:r>
            <a:r>
              <a:rPr lang="es-ES_tradnl" sz="1800" dirty="0" err="1"/>
              <a:t>April</a:t>
            </a:r>
            <a:r>
              <a:rPr lang="es-ES_tradnl" sz="1800" dirty="0"/>
              <a:t> </a:t>
            </a:r>
            <a:r>
              <a:rPr lang="es-ES_tradnl" sz="1800" dirty="0" err="1"/>
              <a:t>last</a:t>
            </a:r>
            <a:r>
              <a:rPr lang="es-ES_tradnl" sz="1800" dirty="0"/>
              <a:t> </a:t>
            </a:r>
            <a:r>
              <a:rPr lang="es-ES_tradnl" sz="1800" dirty="0" err="1"/>
              <a:t>year</a:t>
            </a:r>
            <a:r>
              <a:rPr lang="es-ES_tradnl" sz="1800" dirty="0"/>
              <a:t>) </a:t>
            </a:r>
            <a:r>
              <a:rPr lang="es-ES_tradnl" sz="1800" dirty="0" err="1"/>
              <a:t>the</a:t>
            </a:r>
            <a:r>
              <a:rPr lang="es-ES_tradnl" sz="1800" dirty="0"/>
              <a:t> 2012 AGB </a:t>
            </a:r>
            <a:r>
              <a:rPr lang="es-ES_tradnl" sz="1800" dirty="0" err="1"/>
              <a:t>requirement</a:t>
            </a:r>
            <a:r>
              <a:rPr lang="es-ES_tradnl" sz="1800" dirty="0"/>
              <a:t> of a non-</a:t>
            </a:r>
            <a:r>
              <a:rPr lang="es-ES_tradnl" sz="1800" dirty="0" err="1"/>
              <a:t>objection</a:t>
            </a:r>
            <a:r>
              <a:rPr lang="es-ES_tradnl" sz="1800" dirty="0"/>
              <a:t> </a:t>
            </a:r>
            <a:r>
              <a:rPr lang="es-ES_tradnl" sz="1800" dirty="0" err="1"/>
              <a:t>letter</a:t>
            </a:r>
            <a:r>
              <a:rPr lang="es-ES_tradnl" sz="1800" dirty="0"/>
              <a:t> </a:t>
            </a:r>
            <a:r>
              <a:rPr lang="es-ES_tradnl" sz="1800" dirty="0" err="1"/>
              <a:t>by</a:t>
            </a:r>
            <a:r>
              <a:rPr lang="es-ES_tradnl" sz="1800" dirty="0"/>
              <a:t> </a:t>
            </a:r>
            <a:r>
              <a:rPr lang="es-ES_tradnl" sz="1800" dirty="0" err="1"/>
              <a:t>the</a:t>
            </a:r>
            <a:r>
              <a:rPr lang="es-ES_tradnl" sz="1800" dirty="0"/>
              <a:t> </a:t>
            </a:r>
            <a:r>
              <a:rPr lang="es-ES_tradnl" sz="1800" dirty="0" err="1"/>
              <a:t>relevant</a:t>
            </a:r>
            <a:r>
              <a:rPr lang="es-ES_tradnl" sz="1800" dirty="0"/>
              <a:t> </a:t>
            </a:r>
            <a:r>
              <a:rPr lang="es-ES_tradnl" sz="1800" dirty="0" err="1"/>
              <a:t>public</a:t>
            </a:r>
            <a:r>
              <a:rPr lang="es-ES_tradnl" sz="1800" dirty="0"/>
              <a:t> </a:t>
            </a:r>
            <a:r>
              <a:rPr lang="es-ES_tradnl" sz="1800" dirty="0" err="1"/>
              <a:t>authorities</a:t>
            </a:r>
            <a:r>
              <a:rPr lang="es-ES_tradnl" sz="1800" dirty="0"/>
              <a:t> </a:t>
            </a:r>
            <a:r>
              <a:rPr lang="es-ES_tradnl" sz="1800" dirty="0" err="1"/>
              <a:t>worked</a:t>
            </a:r>
            <a:r>
              <a:rPr lang="es-ES_tradnl" sz="1800" dirty="0"/>
              <a:t> </a:t>
            </a:r>
            <a:r>
              <a:rPr lang="es-ES_tradnl" sz="1800" dirty="0" err="1"/>
              <a:t>well</a:t>
            </a:r>
            <a:r>
              <a:rPr lang="es-ES_tradnl" sz="1800" dirty="0"/>
              <a:t>, as </a:t>
            </a:r>
            <a:r>
              <a:rPr lang="es-ES_tradnl" sz="1800" dirty="0" err="1"/>
              <a:t>it</a:t>
            </a:r>
            <a:r>
              <a:rPr lang="es-ES_tradnl" sz="1800" dirty="0"/>
              <a:t> </a:t>
            </a:r>
            <a:r>
              <a:rPr lang="es-ES_tradnl" sz="1800" dirty="0" err="1"/>
              <a:t>created</a:t>
            </a:r>
            <a:r>
              <a:rPr lang="es-ES_tradnl" sz="1800" dirty="0"/>
              <a:t> a </a:t>
            </a:r>
            <a:r>
              <a:rPr lang="es-ES_tradnl" sz="1800" dirty="0" err="1"/>
              <a:t>good</a:t>
            </a:r>
            <a:r>
              <a:rPr lang="es-ES_tradnl" sz="1800" dirty="0"/>
              <a:t> mix of incentives </a:t>
            </a:r>
            <a:r>
              <a:rPr lang="es-ES_tradnl" sz="1800" dirty="0" err="1"/>
              <a:t>for</a:t>
            </a:r>
            <a:r>
              <a:rPr lang="es-ES_tradnl" sz="1800" dirty="0"/>
              <a:t> </a:t>
            </a:r>
            <a:r>
              <a:rPr lang="es-ES_tradnl" sz="1800" dirty="0" err="1"/>
              <a:t>applicants</a:t>
            </a:r>
            <a:r>
              <a:rPr lang="es-ES_tradnl" sz="1800" dirty="0"/>
              <a:t> and </a:t>
            </a:r>
            <a:r>
              <a:rPr lang="es-ES_tradnl" sz="1800" dirty="0" err="1"/>
              <a:t>relevant</a:t>
            </a:r>
            <a:r>
              <a:rPr lang="es-ES_tradnl" sz="1800" dirty="0"/>
              <a:t> </a:t>
            </a:r>
            <a:r>
              <a:rPr lang="es-ES_tradnl" sz="1800" dirty="0" err="1"/>
              <a:t>authorities</a:t>
            </a:r>
            <a:r>
              <a:rPr lang="es-ES_tradnl" sz="1800" dirty="0"/>
              <a:t> to </a:t>
            </a:r>
            <a:r>
              <a:rPr lang="es-ES_tradnl" sz="1800" dirty="0" err="1"/>
              <a:t>arrive</a:t>
            </a:r>
            <a:r>
              <a:rPr lang="es-ES_tradnl" sz="1800" dirty="0"/>
              <a:t> at </a:t>
            </a:r>
            <a:r>
              <a:rPr lang="es-ES_tradnl" sz="1800" dirty="0" err="1"/>
              <a:t>mutually</a:t>
            </a:r>
            <a:r>
              <a:rPr lang="es-ES_tradnl" sz="1800" dirty="0"/>
              <a:t> </a:t>
            </a:r>
            <a:r>
              <a:rPr lang="es-ES_tradnl" sz="1800" dirty="0" err="1"/>
              <a:t>accepted</a:t>
            </a:r>
            <a:r>
              <a:rPr lang="es-ES_tradnl" sz="1800" dirty="0"/>
              <a:t> </a:t>
            </a:r>
            <a:r>
              <a:rPr lang="es-ES_tradnl" sz="1800" dirty="0" err="1"/>
              <a:t>solutions</a:t>
            </a:r>
            <a:r>
              <a:rPr lang="es-ES_tradnl" sz="1800" dirty="0"/>
              <a:t> </a:t>
            </a:r>
            <a:r>
              <a:rPr lang="es-ES_tradnl" sz="1800" dirty="0" err="1"/>
              <a:t>for</a:t>
            </a:r>
            <a:r>
              <a:rPr lang="es-ES_tradnl" sz="1800" dirty="0"/>
              <a:t> </a:t>
            </a:r>
            <a:r>
              <a:rPr lang="es-ES_tradnl" sz="1800" dirty="0" err="1"/>
              <a:t>the</a:t>
            </a:r>
            <a:r>
              <a:rPr lang="es-ES_tradnl" sz="1800" dirty="0"/>
              <a:t> </a:t>
            </a:r>
            <a:r>
              <a:rPr lang="es-ES_tradnl" sz="1800" dirty="0" err="1"/>
              <a:t>delegation</a:t>
            </a:r>
            <a:r>
              <a:rPr lang="es-ES_tradnl" sz="1800" dirty="0"/>
              <a:t> of </a:t>
            </a:r>
            <a:r>
              <a:rPr lang="es-ES_tradnl" sz="1800" dirty="0" err="1"/>
              <a:t>the</a:t>
            </a:r>
            <a:r>
              <a:rPr lang="es-ES_tradnl" sz="1800" dirty="0"/>
              <a:t> </a:t>
            </a:r>
            <a:r>
              <a:rPr lang="es-ES_tradnl" sz="1800" dirty="0" err="1"/>
              <a:t>strings</a:t>
            </a:r>
            <a:r>
              <a:rPr lang="es-ES_tradnl" sz="1800" dirty="0"/>
              <a:t>.</a:t>
            </a:r>
            <a:endParaRPr lang="en-US" dirty="0"/>
          </a:p>
        </p:txBody>
      </p:sp>
    </p:spTree>
    <p:extLst>
      <p:ext uri="{BB962C8B-B14F-4D97-AF65-F5344CB8AC3E}">
        <p14:creationId xmlns:p14="http://schemas.microsoft.com/office/powerpoint/2010/main" val="22153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127202"/>
            <a:ext cx="8012951" cy="450663"/>
          </a:xfrm>
        </p:spPr>
        <p:txBody>
          <a:bodyPr/>
          <a:lstStyle/>
          <a:p>
            <a:r>
              <a:rPr lang="en-US" sz="2800" dirty="0" smtClean="0"/>
              <a:t>GAC involvement in WT 5</a:t>
            </a:r>
            <a:endParaRPr lang="en-US" sz="2800" dirty="0"/>
          </a:p>
        </p:txBody>
      </p:sp>
      <p:sp>
        <p:nvSpPr>
          <p:cNvPr id="2" name="Marcador de contenido 1"/>
          <p:cNvSpPr>
            <a:spLocks noGrp="1"/>
          </p:cNvSpPr>
          <p:nvPr>
            <p:ph sz="quarter" idx="10"/>
          </p:nvPr>
        </p:nvSpPr>
        <p:spPr/>
        <p:txBody>
          <a:bodyPr/>
          <a:lstStyle/>
          <a:p>
            <a:r>
              <a:rPr lang="es-ES_tradnl" sz="2400" dirty="0" err="1" smtClean="0"/>
              <a:t>Decision</a:t>
            </a:r>
            <a:r>
              <a:rPr lang="es-ES_tradnl" sz="2400" dirty="0" smtClean="0"/>
              <a:t> </a:t>
            </a:r>
            <a:r>
              <a:rPr lang="es-ES_tradnl" sz="2400" dirty="0" err="1" smtClean="0"/>
              <a:t>making</a:t>
            </a:r>
            <a:r>
              <a:rPr lang="es-ES_tradnl" sz="2400" dirty="0" smtClean="0"/>
              <a:t> </a:t>
            </a:r>
            <a:r>
              <a:rPr lang="es-ES_tradnl" sz="2400" dirty="0" err="1" smtClean="0"/>
              <a:t>process</a:t>
            </a:r>
            <a:r>
              <a:rPr lang="es-ES_tradnl" sz="2400" dirty="0"/>
              <a:t> </a:t>
            </a:r>
            <a:r>
              <a:rPr lang="es-ES_tradnl" sz="2400" dirty="0" smtClean="0"/>
              <a:t>and GAC </a:t>
            </a:r>
            <a:r>
              <a:rPr lang="es-ES_tradnl" sz="2400" dirty="0" err="1" smtClean="0"/>
              <a:t>involvement</a:t>
            </a:r>
            <a:endParaRPr lang="es-ES_tradnl" sz="2400" dirty="0" smtClean="0"/>
          </a:p>
          <a:p>
            <a:r>
              <a:rPr lang="es-ES_tradnl" sz="2400" dirty="0" smtClean="0"/>
              <a:t>Active </a:t>
            </a:r>
            <a:r>
              <a:rPr lang="es-ES_tradnl" sz="2400" dirty="0" err="1" smtClean="0"/>
              <a:t>participation</a:t>
            </a:r>
            <a:r>
              <a:rPr lang="es-ES_tradnl" sz="2400" dirty="0" smtClean="0"/>
              <a:t> of GAC </a:t>
            </a:r>
            <a:r>
              <a:rPr lang="es-ES_tradnl" sz="2400" dirty="0" err="1" smtClean="0"/>
              <a:t>members</a:t>
            </a:r>
            <a:endParaRPr lang="es-ES_tradnl" sz="2400" dirty="0" smtClean="0"/>
          </a:p>
          <a:p>
            <a:r>
              <a:rPr lang="es-ES_tradnl" sz="2400" dirty="0" err="1" smtClean="0"/>
              <a:t>Main</a:t>
            </a:r>
            <a:r>
              <a:rPr lang="es-ES_tradnl" sz="2400" dirty="0" smtClean="0"/>
              <a:t> </a:t>
            </a:r>
            <a:r>
              <a:rPr lang="es-ES_tradnl" sz="2400" dirty="0" err="1" smtClean="0"/>
              <a:t>concerns</a:t>
            </a:r>
            <a:r>
              <a:rPr lang="es-ES_tradnl" sz="2400" dirty="0" smtClean="0"/>
              <a:t> </a:t>
            </a:r>
            <a:r>
              <a:rPr lang="es-ES_tradnl" sz="2400" dirty="0" err="1" smtClean="0"/>
              <a:t>for</a:t>
            </a:r>
            <a:r>
              <a:rPr lang="es-ES_tradnl" sz="2400" dirty="0" smtClean="0"/>
              <a:t> GAC </a:t>
            </a:r>
            <a:r>
              <a:rPr lang="es-ES_tradnl" sz="2400" dirty="0" err="1" smtClean="0"/>
              <a:t>members</a:t>
            </a:r>
            <a:endParaRPr lang="es-ES_tradnl" sz="2400" dirty="0" smtClean="0"/>
          </a:p>
          <a:p>
            <a:r>
              <a:rPr lang="es-ES_tradnl" sz="2400" dirty="0" err="1" smtClean="0"/>
              <a:t>Comments</a:t>
            </a:r>
            <a:r>
              <a:rPr lang="es-ES_tradnl" sz="2400" dirty="0" smtClean="0"/>
              <a:t>? </a:t>
            </a:r>
          </a:p>
          <a:p>
            <a:r>
              <a:rPr lang="es-ES_tradnl" sz="2400" dirty="0" err="1" smtClean="0"/>
              <a:t>Questions</a:t>
            </a:r>
            <a:r>
              <a:rPr lang="es-ES_tradnl" sz="2400" dirty="0" smtClean="0"/>
              <a:t>?</a:t>
            </a:r>
          </a:p>
          <a:p>
            <a:endParaRPr lang="es-ES_tradnl" dirty="0"/>
          </a:p>
        </p:txBody>
      </p:sp>
    </p:spTree>
    <p:extLst>
      <p:ext uri="{BB962C8B-B14F-4D97-AF65-F5344CB8AC3E}">
        <p14:creationId xmlns:p14="http://schemas.microsoft.com/office/powerpoint/2010/main" val="89381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374902" y="127202"/>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a:t>Current Status of Work Track 5</a:t>
            </a:r>
            <a:endParaRPr/>
          </a:p>
        </p:txBody>
      </p:sp>
      <p:sp>
        <p:nvSpPr>
          <p:cNvPr id="973" name="Shape 973"/>
          <p:cNvSpPr txBox="1">
            <a:spLocks noGrp="1"/>
          </p:cNvSpPr>
          <p:nvPr>
            <p:ph type="body" idx="1"/>
          </p:nvPr>
        </p:nvSpPr>
        <p:spPr>
          <a:xfrm>
            <a:off x="211341" y="1053543"/>
            <a:ext cx="8721300" cy="51342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rgbClr val="000000"/>
              </a:buClr>
              <a:buSzPts val="1425"/>
              <a:buFont typeface="Noto Sans Symbols"/>
              <a:buChar char="◉"/>
            </a:pPr>
            <a:r>
              <a:rPr lang="en-US" dirty="0"/>
              <a:t>Work Track 5 (WT5) is a sub team operating within the GNSO New </a:t>
            </a:r>
            <a:r>
              <a:rPr lang="en-US" dirty="0" err="1"/>
              <a:t>gTLD</a:t>
            </a:r>
            <a:r>
              <a:rPr lang="en-US" dirty="0"/>
              <a:t> Subsequent Procedures Policy Development Process Working Group.</a:t>
            </a:r>
            <a:endParaRPr dirty="0"/>
          </a:p>
          <a:p>
            <a:pPr marL="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rgbClr val="000000"/>
              </a:buClr>
              <a:buSzPts val="1425"/>
              <a:buFont typeface="Noto Sans Symbols"/>
              <a:buChar char="◉"/>
            </a:pPr>
            <a:r>
              <a:rPr lang="en-US" dirty="0"/>
              <a:t>The WT began meeting in November 2017.</a:t>
            </a:r>
            <a:endParaRPr dirty="0"/>
          </a:p>
          <a:p>
            <a:pPr marL="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rgbClr val="000000"/>
              </a:buClr>
              <a:buSzPts val="1425"/>
              <a:buFont typeface="Noto Sans Symbols"/>
              <a:buChar char="◉"/>
            </a:pPr>
            <a:r>
              <a:rPr lang="en-US" dirty="0"/>
              <a:t>The WT currently has 145 members and 82 observers from across the ICANN community and four co-leaders representing the ALAC, </a:t>
            </a:r>
            <a:r>
              <a:rPr lang="en-US" dirty="0" err="1"/>
              <a:t>ccNSO</a:t>
            </a:r>
            <a:r>
              <a:rPr lang="en-US" dirty="0"/>
              <a:t>, GAC, and GNSO.</a:t>
            </a:r>
            <a:endParaRPr dirty="0"/>
          </a:p>
          <a:p>
            <a:pPr marL="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rgbClr val="000000"/>
              </a:buClr>
              <a:buSzPts val="1425"/>
              <a:buFont typeface="Noto Sans Symbols"/>
              <a:buChar char="◉"/>
            </a:pPr>
            <a:r>
              <a:rPr lang="en-US" dirty="0"/>
              <a:t>The WT recently agreed on a </a:t>
            </a:r>
            <a:r>
              <a:rPr lang="en-US" u="sng" dirty="0">
                <a:solidFill>
                  <a:schemeClr val="hlink"/>
                </a:solidFill>
                <a:hlinkClick r:id="rId3"/>
              </a:rPr>
              <a:t>Terms of Reference</a:t>
            </a:r>
            <a:r>
              <a:rPr lang="en-US" dirty="0"/>
              <a:t> document which describes the WT’s goals, objectives, scope, deliverables, and rules of engagement.</a:t>
            </a:r>
            <a:endParaRPr dirty="0"/>
          </a:p>
          <a:p>
            <a:pPr marL="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rgbClr val="000000"/>
              </a:buClr>
              <a:buSzPts val="1425"/>
              <a:buFont typeface="Noto Sans Symbols"/>
              <a:buChar char="◉"/>
            </a:pPr>
            <a:r>
              <a:rPr lang="en-US" dirty="0"/>
              <a:t>The WT is beginning discussion on which of the terms listed in 2.2.1.4 in the AGB 2012 that shall be considered geographic in the future rounds.</a:t>
            </a:r>
            <a:endParaRPr dirty="0"/>
          </a:p>
          <a:p>
            <a:pPr marL="0" marR="0" lvl="0" indent="0" algn="l" rtl="0">
              <a:lnSpc>
                <a:spcPct val="100000"/>
              </a:lnSpc>
              <a:spcBef>
                <a:spcPts val="0"/>
              </a:spcBef>
              <a:spcAft>
                <a:spcPts val="0"/>
              </a:spcAft>
              <a:buNone/>
            </a:pPr>
            <a:endParaRPr dirty="0"/>
          </a:p>
          <a:p>
            <a:pPr marL="342900" marR="0" lvl="0" indent="-342900" algn="l" rtl="0">
              <a:lnSpc>
                <a:spcPct val="100000"/>
              </a:lnSpc>
              <a:spcBef>
                <a:spcPts val="0"/>
              </a:spcBef>
              <a:spcAft>
                <a:spcPts val="0"/>
              </a:spcAft>
              <a:buClr>
                <a:srgbClr val="000000"/>
              </a:buClr>
              <a:buSzPts val="1425"/>
              <a:buFont typeface="Noto Sans Symbols"/>
              <a:buChar char="◉"/>
            </a:pPr>
            <a:r>
              <a:rPr lang="en-US" dirty="0"/>
              <a:t>The next major deliverable for the group will be a work plan outlining milestones and steps to reach these milestones.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374902" y="127202"/>
            <a:ext cx="8013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dirty="0" smtClean="0"/>
              <a:t>Recent activities of </a:t>
            </a:r>
            <a:r>
              <a:rPr lang="en-US" dirty="0" smtClean="0"/>
              <a:t>Work </a:t>
            </a:r>
            <a:r>
              <a:rPr lang="en-US" dirty="0"/>
              <a:t>Track 5</a:t>
            </a:r>
            <a:endParaRPr dirty="0"/>
          </a:p>
        </p:txBody>
      </p:sp>
      <p:sp>
        <p:nvSpPr>
          <p:cNvPr id="973" name="Shape 973"/>
          <p:cNvSpPr txBox="1">
            <a:spLocks noGrp="1"/>
          </p:cNvSpPr>
          <p:nvPr>
            <p:ph type="body" idx="1"/>
          </p:nvPr>
        </p:nvSpPr>
        <p:spPr>
          <a:xfrm>
            <a:off x="226332" y="753739"/>
            <a:ext cx="8721300" cy="5527139"/>
          </a:xfrm>
          <a:prstGeom prst="rect">
            <a:avLst/>
          </a:prstGeom>
          <a:noFill/>
          <a:ln>
            <a:noFill/>
          </a:ln>
        </p:spPr>
        <p:txBody>
          <a:bodyPr spcFirstLastPara="1" wrap="square" lIns="0" tIns="0" rIns="0" bIns="0" anchor="ctr" anchorCtr="0">
            <a:noAutofit/>
          </a:bodyPr>
          <a:lstStyle/>
          <a:p>
            <a:pPr marL="342900" lvl="0" indent="-342900">
              <a:spcBef>
                <a:spcPts val="0"/>
              </a:spcBef>
            </a:pPr>
            <a:r>
              <a:rPr lang="es-ES_tradnl" sz="2200" dirty="0" err="1" smtClean="0"/>
              <a:t>Drafting</a:t>
            </a:r>
            <a:r>
              <a:rPr lang="es-ES_tradnl" sz="2200" dirty="0" smtClean="0"/>
              <a:t> of </a:t>
            </a:r>
            <a:r>
              <a:rPr lang="es-ES_tradnl" sz="2200" dirty="0" err="1" smtClean="0"/>
              <a:t>Terms</a:t>
            </a:r>
            <a:r>
              <a:rPr lang="es-ES_tradnl" sz="2200" dirty="0" smtClean="0"/>
              <a:t> of Reference</a:t>
            </a:r>
          </a:p>
          <a:p>
            <a:pPr marL="342900" lvl="0" indent="-342900">
              <a:spcBef>
                <a:spcPts val="0"/>
              </a:spcBef>
            </a:pPr>
            <a:r>
              <a:rPr lang="es-ES_tradnl" sz="2200" dirty="0" err="1" smtClean="0"/>
              <a:t>Webinar</a:t>
            </a:r>
            <a:r>
              <a:rPr lang="es-ES_tradnl" sz="2200" dirty="0" smtClean="0"/>
              <a:t> </a:t>
            </a:r>
            <a:r>
              <a:rPr lang="es-ES_tradnl" sz="2200" dirty="0" err="1" smtClean="0"/>
              <a:t>on</a:t>
            </a:r>
            <a:r>
              <a:rPr lang="es-ES_tradnl" sz="2200" dirty="0" smtClean="0"/>
              <a:t> </a:t>
            </a:r>
            <a:r>
              <a:rPr lang="es-ES_tradnl" sz="2200" dirty="0"/>
              <a:t>8 </a:t>
            </a:r>
            <a:r>
              <a:rPr lang="es-ES_tradnl" sz="2200" dirty="0" err="1" smtClean="0"/>
              <a:t>February</a:t>
            </a:r>
            <a:r>
              <a:rPr lang="es-ES_tradnl" sz="2200" dirty="0" smtClean="0"/>
              <a:t>: </a:t>
            </a:r>
            <a:r>
              <a:rPr lang="es-ES_tradnl" sz="2200" dirty="0" err="1" smtClean="0"/>
              <a:t>background</a:t>
            </a:r>
            <a:r>
              <a:rPr lang="es-ES_tradnl" sz="2200" dirty="0" smtClean="0"/>
              <a:t> </a:t>
            </a:r>
            <a:r>
              <a:rPr lang="es-ES_tradnl" sz="2200" dirty="0" err="1"/>
              <a:t>on</a:t>
            </a:r>
            <a:r>
              <a:rPr lang="es-ES_tradnl" sz="2200" dirty="0"/>
              <a:t> </a:t>
            </a:r>
            <a:r>
              <a:rPr lang="es-ES_tradnl" sz="2200" dirty="0" err="1"/>
              <a:t>the</a:t>
            </a:r>
            <a:r>
              <a:rPr lang="es-ES_tradnl" sz="2200" dirty="0"/>
              <a:t> </a:t>
            </a:r>
            <a:r>
              <a:rPr lang="es-ES_tradnl" sz="2200" dirty="0" err="1" smtClean="0"/>
              <a:t>history</a:t>
            </a:r>
            <a:r>
              <a:rPr lang="es-ES_tradnl" sz="2200" dirty="0" smtClean="0"/>
              <a:t>.</a:t>
            </a:r>
          </a:p>
          <a:p>
            <a:pPr marL="342900" lvl="0" indent="-342900">
              <a:spcBef>
                <a:spcPts val="0"/>
              </a:spcBef>
            </a:pPr>
            <a:r>
              <a:rPr lang="es-ES_tradnl" sz="2200" dirty="0" err="1" smtClean="0"/>
              <a:t>Present</a:t>
            </a:r>
            <a:r>
              <a:rPr lang="es-ES_tradnl" sz="2200" dirty="0" smtClean="0"/>
              <a:t> </a:t>
            </a:r>
            <a:r>
              <a:rPr lang="es-ES_tradnl" sz="2200" dirty="0" err="1" smtClean="0"/>
              <a:t>work</a:t>
            </a:r>
            <a:r>
              <a:rPr lang="es-ES_tradnl" sz="2200" dirty="0" smtClean="0"/>
              <a:t>: </a:t>
            </a:r>
            <a:r>
              <a:rPr lang="es-ES_tradnl" sz="2200" dirty="0" err="1" smtClean="0"/>
              <a:t>Discuss</a:t>
            </a:r>
            <a:r>
              <a:rPr lang="es-ES_tradnl" sz="2200" dirty="0" smtClean="0"/>
              <a:t> and </a:t>
            </a:r>
            <a:r>
              <a:rPr lang="es-ES_tradnl" sz="2200" dirty="0"/>
              <a:t>compare </a:t>
            </a:r>
            <a:r>
              <a:rPr lang="es-ES_tradnl" sz="2200" dirty="0" err="1"/>
              <a:t>the</a:t>
            </a:r>
            <a:r>
              <a:rPr lang="es-ES_tradnl" sz="2200" dirty="0"/>
              <a:t> </a:t>
            </a:r>
            <a:r>
              <a:rPr lang="es-ES_tradnl" sz="2200" dirty="0" err="1"/>
              <a:t>definitions</a:t>
            </a:r>
            <a:r>
              <a:rPr lang="es-ES_tradnl" sz="2200" dirty="0"/>
              <a:t> and </a:t>
            </a:r>
            <a:r>
              <a:rPr lang="es-ES_tradnl" sz="2200" dirty="0" err="1"/>
              <a:t>treatment</a:t>
            </a:r>
            <a:r>
              <a:rPr lang="es-ES_tradnl" sz="2200" dirty="0"/>
              <a:t> of </a:t>
            </a:r>
            <a:r>
              <a:rPr lang="es-ES_tradnl" sz="2200" dirty="0" err="1"/>
              <a:t>geographic</a:t>
            </a:r>
            <a:r>
              <a:rPr lang="es-ES_tradnl" sz="2200" dirty="0"/>
              <a:t> </a:t>
            </a:r>
            <a:r>
              <a:rPr lang="es-ES_tradnl" sz="2200" dirty="0" err="1"/>
              <a:t>terms</a:t>
            </a:r>
            <a:r>
              <a:rPr lang="es-ES_tradnl" sz="2200" dirty="0"/>
              <a:t> </a:t>
            </a:r>
            <a:r>
              <a:rPr lang="es-ES_tradnl" sz="2200" dirty="0" err="1"/>
              <a:t>included</a:t>
            </a:r>
            <a:r>
              <a:rPr lang="es-ES_tradnl" sz="2200" dirty="0"/>
              <a:t> in </a:t>
            </a:r>
            <a:r>
              <a:rPr lang="es-ES_tradnl" sz="2200" dirty="0" err="1"/>
              <a:t>the</a:t>
            </a:r>
            <a:r>
              <a:rPr lang="es-ES_tradnl" sz="2200" dirty="0"/>
              <a:t> 2007 GNSO </a:t>
            </a:r>
            <a:r>
              <a:rPr lang="es-ES_tradnl" sz="2200" dirty="0" err="1"/>
              <a:t>policy</a:t>
            </a:r>
            <a:r>
              <a:rPr lang="es-ES_tradnl" sz="2200" dirty="0"/>
              <a:t> and </a:t>
            </a:r>
            <a:r>
              <a:rPr lang="es-ES_tradnl" sz="2200" dirty="0" err="1"/>
              <a:t>the</a:t>
            </a:r>
            <a:r>
              <a:rPr lang="es-ES_tradnl" sz="2200" dirty="0"/>
              <a:t> final </a:t>
            </a:r>
            <a:r>
              <a:rPr lang="es-ES_tradnl" sz="2200" dirty="0" err="1"/>
              <a:t>Applicant</a:t>
            </a:r>
            <a:r>
              <a:rPr lang="es-ES_tradnl" sz="2200" dirty="0"/>
              <a:t> </a:t>
            </a:r>
            <a:r>
              <a:rPr lang="es-ES_tradnl" sz="2200" dirty="0" err="1"/>
              <a:t>Guidebook</a:t>
            </a:r>
            <a:r>
              <a:rPr lang="es-ES_tradnl" sz="2200" dirty="0"/>
              <a:t> </a:t>
            </a:r>
            <a:r>
              <a:rPr lang="es-ES_tradnl" sz="2200" dirty="0" err="1"/>
              <a:t>issued</a:t>
            </a:r>
            <a:r>
              <a:rPr lang="es-ES_tradnl" sz="2200" dirty="0"/>
              <a:t> in 2012. </a:t>
            </a:r>
            <a:endParaRPr lang="es-ES_tradnl" sz="2200" dirty="0" smtClean="0"/>
          </a:p>
          <a:p>
            <a:pPr marL="342900" lvl="0" indent="-342900">
              <a:spcBef>
                <a:spcPts val="0"/>
              </a:spcBef>
            </a:pPr>
            <a:r>
              <a:rPr lang="es-ES_tradnl" sz="2200" dirty="0" err="1" smtClean="0"/>
              <a:t>For</a:t>
            </a:r>
            <a:r>
              <a:rPr lang="es-ES_tradnl" sz="2200" dirty="0" smtClean="0"/>
              <a:t> </a:t>
            </a:r>
            <a:r>
              <a:rPr lang="es-ES_tradnl" sz="2200" dirty="0" err="1"/>
              <a:t>each</a:t>
            </a:r>
            <a:r>
              <a:rPr lang="es-ES_tradnl" sz="2200" dirty="0"/>
              <a:t> </a:t>
            </a:r>
            <a:r>
              <a:rPr lang="es-ES_tradnl" sz="2200" dirty="0" err="1"/>
              <a:t>type</a:t>
            </a:r>
            <a:r>
              <a:rPr lang="es-ES_tradnl" sz="2200" dirty="0"/>
              <a:t> of </a:t>
            </a:r>
            <a:r>
              <a:rPr lang="es-ES_tradnl" sz="2200" dirty="0" err="1"/>
              <a:t>string</a:t>
            </a:r>
            <a:r>
              <a:rPr lang="es-ES_tradnl" sz="2200" dirty="0"/>
              <a:t>, </a:t>
            </a:r>
            <a:r>
              <a:rPr lang="es-ES_tradnl" sz="2200" dirty="0" err="1"/>
              <a:t>the</a:t>
            </a:r>
            <a:r>
              <a:rPr lang="es-ES_tradnl" sz="2200" dirty="0"/>
              <a:t> </a:t>
            </a:r>
            <a:r>
              <a:rPr lang="es-ES_tradnl" sz="2200" dirty="0" err="1"/>
              <a:t>group</a:t>
            </a:r>
            <a:r>
              <a:rPr lang="es-ES_tradnl" sz="2200" dirty="0"/>
              <a:t> </a:t>
            </a:r>
            <a:r>
              <a:rPr lang="es-ES_tradnl" sz="2200" dirty="0" err="1"/>
              <a:t>considered</a:t>
            </a:r>
            <a:r>
              <a:rPr lang="es-ES_tradnl" sz="2200" dirty="0"/>
              <a:t> </a:t>
            </a:r>
            <a:r>
              <a:rPr lang="es-ES_tradnl" sz="2200" dirty="0" err="1"/>
              <a:t>the</a:t>
            </a:r>
            <a:r>
              <a:rPr lang="es-ES_tradnl" sz="2200" dirty="0"/>
              <a:t> </a:t>
            </a:r>
            <a:r>
              <a:rPr lang="es-ES_tradnl" sz="2200" dirty="0" err="1"/>
              <a:t>following</a:t>
            </a:r>
            <a:r>
              <a:rPr lang="es-ES_tradnl" sz="2200" dirty="0"/>
              <a:t> </a:t>
            </a:r>
            <a:r>
              <a:rPr lang="es-ES_tradnl" sz="2200" dirty="0" err="1"/>
              <a:t>questions</a:t>
            </a:r>
            <a:r>
              <a:rPr lang="es-ES_tradnl" sz="2200" dirty="0"/>
              <a:t>: </a:t>
            </a:r>
            <a:endParaRPr lang="es-ES_tradnl" sz="2200" dirty="0" smtClean="0"/>
          </a:p>
          <a:p>
            <a:pPr marL="800100" lvl="1" indent="-342900">
              <a:spcBef>
                <a:spcPts val="0"/>
              </a:spcBef>
              <a:buFont typeface="Wingdings" charset="2"/>
              <a:buChar char="Ø"/>
            </a:pPr>
            <a:r>
              <a:rPr lang="es-ES_tradnl" sz="2200" dirty="0" err="1" smtClean="0"/>
              <a:t>Is</a:t>
            </a:r>
            <a:r>
              <a:rPr lang="es-ES_tradnl" sz="2200" dirty="0" smtClean="0"/>
              <a:t> </a:t>
            </a:r>
            <a:r>
              <a:rPr lang="es-ES_tradnl" sz="2200" dirty="0" err="1"/>
              <a:t>it</a:t>
            </a:r>
            <a:r>
              <a:rPr lang="es-ES_tradnl" sz="2200" dirty="0"/>
              <a:t> a </a:t>
            </a:r>
            <a:r>
              <a:rPr lang="es-ES_tradnl" sz="2200" dirty="0" err="1"/>
              <a:t>valid</a:t>
            </a:r>
            <a:r>
              <a:rPr lang="es-ES_tradnl" sz="2200" dirty="0"/>
              <a:t> </a:t>
            </a:r>
            <a:r>
              <a:rPr lang="es-ES_tradnl" sz="2200" dirty="0" err="1"/>
              <a:t>geographic</a:t>
            </a:r>
            <a:r>
              <a:rPr lang="es-ES_tradnl" sz="2200" dirty="0"/>
              <a:t> </a:t>
            </a:r>
            <a:r>
              <a:rPr lang="es-ES_tradnl" sz="2200" dirty="0" err="1"/>
              <a:t>term</a:t>
            </a:r>
            <a:r>
              <a:rPr lang="es-ES_tradnl" sz="2200" dirty="0"/>
              <a:t> </a:t>
            </a:r>
            <a:r>
              <a:rPr lang="es-ES_tradnl" sz="2200" dirty="0" err="1"/>
              <a:t>for</a:t>
            </a:r>
            <a:r>
              <a:rPr lang="es-ES_tradnl" sz="2200" dirty="0"/>
              <a:t> </a:t>
            </a:r>
            <a:r>
              <a:rPr lang="es-ES_tradnl" sz="2200" dirty="0" err="1"/>
              <a:t>the</a:t>
            </a:r>
            <a:r>
              <a:rPr lang="es-ES_tradnl" sz="2200" dirty="0"/>
              <a:t> </a:t>
            </a:r>
            <a:r>
              <a:rPr lang="es-ES_tradnl" sz="2200" dirty="0" err="1"/>
              <a:t>purposes</a:t>
            </a:r>
            <a:r>
              <a:rPr lang="es-ES_tradnl" sz="2200" dirty="0"/>
              <a:t> of new </a:t>
            </a:r>
            <a:r>
              <a:rPr lang="es-ES_tradnl" sz="2200" dirty="0" err="1"/>
              <a:t>gTLDs</a:t>
            </a:r>
            <a:r>
              <a:rPr lang="es-ES_tradnl" sz="2200" dirty="0"/>
              <a:t>? </a:t>
            </a:r>
            <a:endParaRPr lang="es-ES_tradnl" sz="2200" dirty="0" smtClean="0"/>
          </a:p>
          <a:p>
            <a:pPr marL="800100" lvl="1" indent="-342900">
              <a:spcBef>
                <a:spcPts val="0"/>
              </a:spcBef>
              <a:buFont typeface="Wingdings" charset="2"/>
              <a:buChar char="Ø"/>
            </a:pPr>
            <a:r>
              <a:rPr lang="es-ES_tradnl" sz="2200" dirty="0" err="1" smtClean="0"/>
              <a:t>What</a:t>
            </a:r>
            <a:r>
              <a:rPr lang="es-ES_tradnl" sz="2200" dirty="0" smtClean="0"/>
              <a:t> </a:t>
            </a:r>
            <a:r>
              <a:rPr lang="es-ES_tradnl" sz="2200" dirty="0" err="1"/>
              <a:t>were</a:t>
            </a:r>
            <a:r>
              <a:rPr lang="es-ES_tradnl" sz="2200" dirty="0"/>
              <a:t> </a:t>
            </a:r>
            <a:r>
              <a:rPr lang="es-ES_tradnl" sz="2200" dirty="0" err="1"/>
              <a:t>the</a:t>
            </a:r>
            <a:r>
              <a:rPr lang="es-ES_tradnl" sz="2200" dirty="0"/>
              <a:t> positive </a:t>
            </a:r>
            <a:r>
              <a:rPr lang="es-ES_tradnl" sz="2200" dirty="0" err="1"/>
              <a:t>impact</a:t>
            </a:r>
            <a:r>
              <a:rPr lang="es-ES_tradnl" sz="2200" dirty="0"/>
              <a:t>/</a:t>
            </a:r>
            <a:r>
              <a:rPr lang="es-ES_tradnl" sz="2200" dirty="0" err="1"/>
              <a:t>merits</a:t>
            </a:r>
            <a:r>
              <a:rPr lang="es-ES_tradnl" sz="2200" dirty="0"/>
              <a:t> </a:t>
            </a:r>
            <a:r>
              <a:rPr lang="es-ES_tradnl" sz="2200" dirty="0" err="1"/>
              <a:t>based</a:t>
            </a:r>
            <a:r>
              <a:rPr lang="es-ES_tradnl" sz="2200" dirty="0"/>
              <a:t> </a:t>
            </a:r>
            <a:r>
              <a:rPr lang="es-ES_tradnl" sz="2200" dirty="0" err="1"/>
              <a:t>on</a:t>
            </a:r>
            <a:r>
              <a:rPr lang="es-ES_tradnl" sz="2200" dirty="0"/>
              <a:t> </a:t>
            </a:r>
            <a:r>
              <a:rPr lang="es-ES_tradnl" sz="2200" dirty="0" err="1"/>
              <a:t>the</a:t>
            </a:r>
            <a:r>
              <a:rPr lang="es-ES_tradnl" sz="2200" dirty="0"/>
              <a:t> </a:t>
            </a:r>
            <a:r>
              <a:rPr lang="es-ES_tradnl" sz="2200" dirty="0" err="1"/>
              <a:t>treatment</a:t>
            </a:r>
            <a:r>
              <a:rPr lang="es-ES_tradnl" sz="2200" dirty="0"/>
              <a:t> </a:t>
            </a:r>
            <a:r>
              <a:rPr lang="es-ES_tradnl" sz="2200" dirty="0" err="1"/>
              <a:t>applied</a:t>
            </a:r>
            <a:r>
              <a:rPr lang="es-ES_tradnl" sz="2200" dirty="0"/>
              <a:t> to </a:t>
            </a:r>
            <a:r>
              <a:rPr lang="es-ES_tradnl" sz="2200" dirty="0" err="1"/>
              <a:t>the</a:t>
            </a:r>
            <a:r>
              <a:rPr lang="es-ES_tradnl" sz="2200" dirty="0"/>
              <a:t> </a:t>
            </a:r>
            <a:r>
              <a:rPr lang="es-ES_tradnl" sz="2200" dirty="0" err="1"/>
              <a:t>term</a:t>
            </a:r>
            <a:r>
              <a:rPr lang="es-ES_tradnl" sz="2200" dirty="0"/>
              <a:t> in </a:t>
            </a:r>
            <a:r>
              <a:rPr lang="es-ES_tradnl" sz="2200" dirty="0" err="1"/>
              <a:t>the</a:t>
            </a:r>
            <a:r>
              <a:rPr lang="es-ES_tradnl" sz="2200" dirty="0"/>
              <a:t> AGB? </a:t>
            </a:r>
            <a:endParaRPr lang="es-ES_tradnl" sz="2200" dirty="0" smtClean="0"/>
          </a:p>
          <a:p>
            <a:pPr marL="800100" lvl="1" indent="-342900">
              <a:spcBef>
                <a:spcPts val="0"/>
              </a:spcBef>
              <a:buFont typeface="Wingdings" charset="2"/>
              <a:buChar char="Ø"/>
            </a:pPr>
            <a:r>
              <a:rPr lang="es-ES_tradnl" sz="2200" dirty="0" err="1" smtClean="0"/>
              <a:t>What</a:t>
            </a:r>
            <a:r>
              <a:rPr lang="es-ES_tradnl" sz="2200" dirty="0" smtClean="0"/>
              <a:t> </a:t>
            </a:r>
            <a:r>
              <a:rPr lang="es-ES_tradnl" sz="2200" dirty="0" err="1"/>
              <a:t>were</a:t>
            </a:r>
            <a:r>
              <a:rPr lang="es-ES_tradnl" sz="2200" dirty="0"/>
              <a:t> </a:t>
            </a:r>
            <a:r>
              <a:rPr lang="es-ES_tradnl" sz="2200" dirty="0" err="1"/>
              <a:t>the</a:t>
            </a:r>
            <a:r>
              <a:rPr lang="es-ES_tradnl" sz="2200" dirty="0"/>
              <a:t> </a:t>
            </a:r>
            <a:r>
              <a:rPr lang="es-ES_tradnl" sz="2200" dirty="0" err="1"/>
              <a:t>negative</a:t>
            </a:r>
            <a:r>
              <a:rPr lang="es-ES_tradnl" sz="2200" dirty="0"/>
              <a:t> </a:t>
            </a:r>
            <a:r>
              <a:rPr lang="es-ES_tradnl" sz="2200" dirty="0" err="1"/>
              <a:t>impact</a:t>
            </a:r>
            <a:r>
              <a:rPr lang="es-ES_tradnl" sz="2200" dirty="0"/>
              <a:t>/</a:t>
            </a:r>
            <a:r>
              <a:rPr lang="es-ES_tradnl" sz="2200" dirty="0" err="1"/>
              <a:t>opportunities</a:t>
            </a:r>
            <a:r>
              <a:rPr lang="es-ES_tradnl" sz="2200" dirty="0"/>
              <a:t> </a:t>
            </a:r>
            <a:r>
              <a:rPr lang="es-ES_tradnl" sz="2200" dirty="0" err="1"/>
              <a:t>lost</a:t>
            </a:r>
            <a:r>
              <a:rPr lang="es-ES_tradnl" sz="2200" dirty="0"/>
              <a:t> </a:t>
            </a:r>
            <a:r>
              <a:rPr lang="es-ES_tradnl" sz="2200" dirty="0" err="1"/>
              <a:t>based</a:t>
            </a:r>
            <a:r>
              <a:rPr lang="es-ES_tradnl" sz="2200" dirty="0"/>
              <a:t> </a:t>
            </a:r>
            <a:r>
              <a:rPr lang="es-ES_tradnl" sz="2200" dirty="0" err="1"/>
              <a:t>on</a:t>
            </a:r>
            <a:r>
              <a:rPr lang="es-ES_tradnl" sz="2200" dirty="0"/>
              <a:t> </a:t>
            </a:r>
            <a:r>
              <a:rPr lang="es-ES_tradnl" sz="2200" dirty="0" err="1"/>
              <a:t>the</a:t>
            </a:r>
            <a:r>
              <a:rPr lang="es-ES_tradnl" sz="2200" dirty="0"/>
              <a:t> </a:t>
            </a:r>
            <a:r>
              <a:rPr lang="es-ES_tradnl" sz="2200" dirty="0" err="1"/>
              <a:t>treatment</a:t>
            </a:r>
            <a:r>
              <a:rPr lang="es-ES_tradnl" sz="2200" dirty="0"/>
              <a:t> </a:t>
            </a:r>
            <a:r>
              <a:rPr lang="es-ES_tradnl" sz="2200" dirty="0" err="1"/>
              <a:t>applied</a:t>
            </a:r>
            <a:r>
              <a:rPr lang="es-ES_tradnl" sz="2200" dirty="0"/>
              <a:t> to </a:t>
            </a:r>
            <a:r>
              <a:rPr lang="es-ES_tradnl" sz="2200" dirty="0" err="1"/>
              <a:t>the</a:t>
            </a:r>
            <a:r>
              <a:rPr lang="es-ES_tradnl" sz="2200" dirty="0"/>
              <a:t> </a:t>
            </a:r>
            <a:r>
              <a:rPr lang="es-ES_tradnl" sz="2200" dirty="0" err="1"/>
              <a:t>term</a:t>
            </a:r>
            <a:r>
              <a:rPr lang="es-ES_tradnl" sz="2200" dirty="0"/>
              <a:t> in </a:t>
            </a:r>
            <a:r>
              <a:rPr lang="es-ES_tradnl" sz="2200" dirty="0" err="1"/>
              <a:t>the</a:t>
            </a:r>
            <a:r>
              <a:rPr lang="es-ES_tradnl" sz="2200" dirty="0"/>
              <a:t> AGB? </a:t>
            </a:r>
            <a:endParaRPr lang="es-ES_tradnl" sz="2200" dirty="0" smtClean="0"/>
          </a:p>
          <a:p>
            <a:pPr marL="342900" lvl="0" indent="-342900">
              <a:spcBef>
                <a:spcPts val="0"/>
              </a:spcBef>
            </a:pPr>
            <a:r>
              <a:rPr lang="es-ES_tradnl" sz="2200" dirty="0" smtClean="0"/>
              <a:t>Input </a:t>
            </a:r>
            <a:r>
              <a:rPr lang="es-ES_tradnl" sz="2200" dirty="0" err="1" smtClean="0"/>
              <a:t>received</a:t>
            </a:r>
            <a:r>
              <a:rPr lang="es-ES_tradnl" sz="2200" dirty="0" smtClean="0"/>
              <a:t> has </a:t>
            </a:r>
            <a:r>
              <a:rPr lang="es-ES_tradnl" sz="2200" dirty="0" err="1"/>
              <a:t>been</a:t>
            </a:r>
            <a:r>
              <a:rPr lang="es-ES_tradnl" sz="2200" dirty="0"/>
              <a:t> </a:t>
            </a:r>
            <a:r>
              <a:rPr lang="es-ES_tradnl" sz="2200" dirty="0" err="1"/>
              <a:t>captured</a:t>
            </a:r>
            <a:r>
              <a:rPr lang="es-ES_tradnl" sz="2200" dirty="0"/>
              <a:t> in a </a:t>
            </a:r>
            <a:r>
              <a:rPr lang="es-ES_tradnl" sz="2200" dirty="0" err="1"/>
              <a:t>working</a:t>
            </a:r>
            <a:r>
              <a:rPr lang="es-ES_tradnl" sz="2200" dirty="0"/>
              <a:t> </a:t>
            </a:r>
            <a:r>
              <a:rPr lang="es-ES_tradnl" sz="2200" dirty="0" err="1"/>
              <a:t>document</a:t>
            </a:r>
            <a:r>
              <a:rPr lang="es-ES_tradnl" sz="2200" dirty="0"/>
              <a:t>. WT </a:t>
            </a:r>
            <a:r>
              <a:rPr lang="es-ES_tradnl" sz="2200" dirty="0" err="1"/>
              <a:t>members</a:t>
            </a:r>
            <a:r>
              <a:rPr lang="es-ES_tradnl" sz="2200" dirty="0"/>
              <a:t> are </a:t>
            </a:r>
            <a:r>
              <a:rPr lang="es-ES_tradnl" sz="2200" dirty="0" err="1"/>
              <a:t>encouraged</a:t>
            </a:r>
            <a:r>
              <a:rPr lang="es-ES_tradnl" sz="2200" dirty="0"/>
              <a:t> to </a:t>
            </a:r>
            <a:r>
              <a:rPr lang="es-ES_tradnl" sz="2200" dirty="0" err="1"/>
              <a:t>provide</a:t>
            </a:r>
            <a:r>
              <a:rPr lang="es-ES_tradnl" sz="2200" dirty="0"/>
              <a:t> </a:t>
            </a:r>
            <a:r>
              <a:rPr lang="es-ES_tradnl" sz="2200" dirty="0" err="1"/>
              <a:t>additional</a:t>
            </a:r>
            <a:r>
              <a:rPr lang="es-ES_tradnl" sz="2200" dirty="0"/>
              <a:t> </a:t>
            </a:r>
            <a:r>
              <a:rPr lang="es-ES_tradnl" sz="2200" dirty="0" smtClean="0"/>
              <a:t>input.</a:t>
            </a:r>
          </a:p>
          <a:p>
            <a:pPr marL="342900" lvl="0" indent="-342900">
              <a:spcBef>
                <a:spcPts val="0"/>
              </a:spcBef>
            </a:pPr>
            <a:r>
              <a:rPr lang="es-ES_tradnl" sz="2200" dirty="0" smtClean="0"/>
              <a:t>WT5 </a:t>
            </a:r>
            <a:r>
              <a:rPr lang="es-ES_tradnl" sz="2200" dirty="0" err="1" smtClean="0"/>
              <a:t>will</a:t>
            </a:r>
            <a:r>
              <a:rPr lang="es-ES_tradnl" sz="2200" dirty="0" smtClean="0"/>
              <a:t> </a:t>
            </a:r>
            <a:r>
              <a:rPr lang="es-ES_tradnl" sz="2200" dirty="0" err="1" smtClean="0"/>
              <a:t>meet</a:t>
            </a:r>
            <a:r>
              <a:rPr lang="es-ES_tradnl" sz="2200" dirty="0" smtClean="0"/>
              <a:t> </a:t>
            </a:r>
            <a:r>
              <a:rPr lang="es-ES_tradnl" sz="2200" dirty="0" err="1" smtClean="0"/>
              <a:t>face</a:t>
            </a:r>
            <a:r>
              <a:rPr lang="es-ES_tradnl" sz="2200" dirty="0" smtClean="0"/>
              <a:t>-to-</a:t>
            </a:r>
            <a:r>
              <a:rPr lang="es-ES_tradnl" sz="2200" dirty="0" err="1" smtClean="0"/>
              <a:t>face</a:t>
            </a:r>
            <a:r>
              <a:rPr lang="es-ES_tradnl" sz="2200" dirty="0" smtClean="0"/>
              <a:t> </a:t>
            </a:r>
            <a:r>
              <a:rPr lang="es-ES_tradnl" sz="2200" dirty="0"/>
              <a:t>WG </a:t>
            </a:r>
            <a:r>
              <a:rPr lang="es-ES_tradnl" sz="2200" dirty="0" err="1"/>
              <a:t>session</a:t>
            </a:r>
            <a:r>
              <a:rPr lang="es-ES_tradnl" sz="2200" dirty="0"/>
              <a:t> at ICANN61.</a:t>
            </a:r>
            <a:endParaRPr sz="2200" dirty="0"/>
          </a:p>
        </p:txBody>
      </p:sp>
    </p:spTree>
    <p:extLst>
      <p:ext uri="{BB962C8B-B14F-4D97-AF65-F5344CB8AC3E}">
        <p14:creationId xmlns:p14="http://schemas.microsoft.com/office/powerpoint/2010/main" val="14149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New </a:t>
            </a:r>
            <a:r>
              <a:rPr lang="es-ES_tradnl" dirty="0" err="1"/>
              <a:t>gTLD</a:t>
            </a:r>
            <a:r>
              <a:rPr lang="es-ES_tradnl" dirty="0"/>
              <a:t> </a:t>
            </a:r>
            <a:r>
              <a:rPr lang="es-ES_tradnl" dirty="0" err="1"/>
              <a:t>Subsequent</a:t>
            </a:r>
            <a:r>
              <a:rPr lang="es-ES_tradnl" dirty="0"/>
              <a:t> </a:t>
            </a:r>
            <a:r>
              <a:rPr lang="es-ES_tradnl" dirty="0" err="1"/>
              <a:t>Procedures</a:t>
            </a:r>
            <a:r>
              <a:rPr lang="es-ES_tradnl" dirty="0"/>
              <a:t> PDP WG </a:t>
            </a:r>
            <a:r>
              <a:rPr lang="es-ES_tradnl" dirty="0" err="1"/>
              <a:t>Work</a:t>
            </a:r>
            <a:r>
              <a:rPr lang="es-ES_tradnl" dirty="0"/>
              <a:t> </a:t>
            </a:r>
            <a:r>
              <a:rPr lang="es-ES_tradnl" dirty="0" err="1"/>
              <a:t>Track</a:t>
            </a:r>
            <a:r>
              <a:rPr lang="es-ES_tradnl" dirty="0"/>
              <a:t> 5 </a:t>
            </a:r>
            <a:r>
              <a:rPr lang="es-ES_tradnl" dirty="0" err="1"/>
              <a:t>Terms</a:t>
            </a:r>
            <a:r>
              <a:rPr lang="es-ES_tradnl" dirty="0"/>
              <a:t> of Reference (TOR)</a:t>
            </a:r>
          </a:p>
        </p:txBody>
      </p:sp>
      <p:sp>
        <p:nvSpPr>
          <p:cNvPr id="3" name="Marcador de texto 2"/>
          <p:cNvSpPr>
            <a:spLocks noGrp="1"/>
          </p:cNvSpPr>
          <p:nvPr>
            <p:ph type="body" idx="1"/>
          </p:nvPr>
        </p:nvSpPr>
        <p:spPr>
          <a:xfrm>
            <a:off x="427710" y="1065477"/>
            <a:ext cx="8311556" cy="4571813"/>
          </a:xfrm>
        </p:spPr>
        <p:txBody>
          <a:bodyPr/>
          <a:lstStyle/>
          <a:p>
            <a:r>
              <a:rPr lang="es-ES_tradnl" dirty="0" err="1"/>
              <a:t>Section</a:t>
            </a:r>
            <a:r>
              <a:rPr lang="es-ES_tradnl" dirty="0"/>
              <a:t> I: </a:t>
            </a:r>
            <a:r>
              <a:rPr lang="es-ES_tradnl" dirty="0" err="1"/>
              <a:t>Work</a:t>
            </a:r>
            <a:r>
              <a:rPr lang="es-ES_tradnl" dirty="0"/>
              <a:t> </a:t>
            </a:r>
            <a:r>
              <a:rPr lang="es-ES_tradnl" dirty="0" err="1"/>
              <a:t>Track</a:t>
            </a:r>
            <a:r>
              <a:rPr lang="es-ES_tradnl" dirty="0"/>
              <a:t> </a:t>
            </a:r>
            <a:r>
              <a:rPr lang="es-ES_tradnl" dirty="0" err="1"/>
              <a:t>Identification</a:t>
            </a:r>
            <a:r>
              <a:rPr lang="es-ES_tradnl" dirty="0"/>
              <a:t> </a:t>
            </a:r>
            <a:endParaRPr lang="es-ES_tradnl" dirty="0" smtClean="0"/>
          </a:p>
          <a:p>
            <a:r>
              <a:rPr lang="es-ES_tradnl" dirty="0" smtClean="0"/>
              <a:t>WG </a:t>
            </a:r>
            <a:r>
              <a:rPr lang="es-ES_tradnl" dirty="0" err="1"/>
              <a:t>Chartering</a:t>
            </a:r>
            <a:r>
              <a:rPr lang="es-ES_tradnl" dirty="0"/>
              <a:t> </a:t>
            </a:r>
            <a:r>
              <a:rPr lang="es-ES_tradnl" dirty="0" err="1"/>
              <a:t>Organization</a:t>
            </a:r>
            <a:r>
              <a:rPr lang="es-ES_tradnl" dirty="0"/>
              <a:t>: New </a:t>
            </a:r>
            <a:r>
              <a:rPr lang="es-ES_tradnl" dirty="0" err="1"/>
              <a:t>gTLD</a:t>
            </a:r>
            <a:r>
              <a:rPr lang="es-ES_tradnl" dirty="0"/>
              <a:t> </a:t>
            </a:r>
            <a:r>
              <a:rPr lang="es-ES_tradnl" dirty="0" err="1"/>
              <a:t>Subsequent</a:t>
            </a:r>
            <a:r>
              <a:rPr lang="es-ES_tradnl" dirty="0"/>
              <a:t> </a:t>
            </a:r>
            <a:r>
              <a:rPr lang="es-ES_tradnl" dirty="0" err="1"/>
              <a:t>Procedures</a:t>
            </a:r>
            <a:r>
              <a:rPr lang="es-ES_tradnl" dirty="0"/>
              <a:t> PDP </a:t>
            </a:r>
            <a:r>
              <a:rPr lang="es-ES_tradnl" dirty="0" err="1"/>
              <a:t>Working</a:t>
            </a:r>
            <a:r>
              <a:rPr lang="es-ES_tradnl" dirty="0"/>
              <a:t> </a:t>
            </a:r>
            <a:r>
              <a:rPr lang="es-ES_tradnl" dirty="0" err="1"/>
              <a:t>Group</a:t>
            </a:r>
            <a:r>
              <a:rPr lang="es-ES_tradnl" dirty="0"/>
              <a:t> </a:t>
            </a:r>
            <a:endParaRPr lang="es-ES_tradnl" dirty="0" smtClean="0"/>
          </a:p>
          <a:p>
            <a:r>
              <a:rPr lang="es-ES_tradnl" dirty="0" err="1" smtClean="0"/>
              <a:t>Names</a:t>
            </a:r>
            <a:r>
              <a:rPr lang="es-ES_tradnl" dirty="0" smtClean="0"/>
              <a:t> </a:t>
            </a:r>
            <a:r>
              <a:rPr lang="es-ES_tradnl" dirty="0"/>
              <a:t>of WT Co-Leads: </a:t>
            </a:r>
            <a:endParaRPr lang="es-ES_tradnl" dirty="0" smtClean="0"/>
          </a:p>
          <a:p>
            <a:pPr lvl="1"/>
            <a:r>
              <a:rPr lang="es-ES_tradnl" dirty="0" smtClean="0"/>
              <a:t>Olga </a:t>
            </a:r>
            <a:r>
              <a:rPr lang="es-ES_tradnl" dirty="0"/>
              <a:t>Cavalli (</a:t>
            </a:r>
            <a:r>
              <a:rPr lang="es-ES_tradnl" dirty="0" smtClean="0"/>
              <a:t>GAC)</a:t>
            </a:r>
          </a:p>
          <a:p>
            <a:pPr lvl="1"/>
            <a:r>
              <a:rPr lang="es-ES_tradnl" dirty="0" err="1" smtClean="0"/>
              <a:t>Annebeth</a:t>
            </a:r>
            <a:r>
              <a:rPr lang="es-ES_tradnl" dirty="0" smtClean="0"/>
              <a:t> </a:t>
            </a:r>
            <a:r>
              <a:rPr lang="es-ES_tradnl" dirty="0" err="1"/>
              <a:t>Lange</a:t>
            </a:r>
            <a:r>
              <a:rPr lang="es-ES_tradnl" dirty="0"/>
              <a:t> (</a:t>
            </a:r>
            <a:r>
              <a:rPr lang="es-ES_tradnl" dirty="0" err="1" smtClean="0"/>
              <a:t>ccNSO</a:t>
            </a:r>
            <a:r>
              <a:rPr lang="es-ES_tradnl" dirty="0" smtClean="0"/>
              <a:t>)</a:t>
            </a:r>
          </a:p>
          <a:p>
            <a:pPr lvl="1"/>
            <a:r>
              <a:rPr lang="es-ES_tradnl" dirty="0" smtClean="0"/>
              <a:t>Martin </a:t>
            </a:r>
            <a:r>
              <a:rPr lang="es-ES_tradnl" dirty="0"/>
              <a:t>Sutton (</a:t>
            </a:r>
            <a:r>
              <a:rPr lang="es-ES_tradnl" dirty="0" smtClean="0"/>
              <a:t>GNSO)</a:t>
            </a:r>
          </a:p>
          <a:p>
            <a:pPr lvl="1"/>
            <a:r>
              <a:rPr lang="es-ES_tradnl" dirty="0" smtClean="0"/>
              <a:t>Javier </a:t>
            </a:r>
            <a:r>
              <a:rPr lang="es-ES_tradnl" dirty="0" err="1" smtClean="0"/>
              <a:t>Rua</a:t>
            </a:r>
            <a:r>
              <a:rPr lang="es-ES_tradnl" dirty="0" smtClean="0"/>
              <a:t> </a:t>
            </a:r>
            <a:r>
              <a:rPr lang="es-ES_tradnl" dirty="0" err="1" smtClean="0"/>
              <a:t>Jovet</a:t>
            </a:r>
            <a:r>
              <a:rPr lang="es-ES_tradnl" dirty="0" smtClean="0"/>
              <a:t> (</a:t>
            </a:r>
            <a:r>
              <a:rPr lang="es-ES_tradnl" dirty="0"/>
              <a:t>ALAC) </a:t>
            </a:r>
          </a:p>
          <a:p>
            <a:r>
              <a:rPr lang="es-ES_tradnl" dirty="0" smtClean="0"/>
              <a:t>PDP </a:t>
            </a:r>
            <a:r>
              <a:rPr lang="es-ES_tradnl" dirty="0" err="1"/>
              <a:t>Working</a:t>
            </a:r>
            <a:r>
              <a:rPr lang="es-ES_tradnl" dirty="0"/>
              <a:t> </a:t>
            </a:r>
            <a:r>
              <a:rPr lang="es-ES_tradnl" dirty="0" err="1"/>
              <a:t>Group</a:t>
            </a:r>
            <a:r>
              <a:rPr lang="es-ES_tradnl" dirty="0"/>
              <a:t> </a:t>
            </a:r>
            <a:r>
              <a:rPr lang="es-ES_tradnl" dirty="0" err="1"/>
              <a:t>Chairs</a:t>
            </a:r>
            <a:r>
              <a:rPr lang="es-ES_tradnl" dirty="0"/>
              <a:t>: Jeff </a:t>
            </a:r>
            <a:r>
              <a:rPr lang="es-ES_tradnl" dirty="0" err="1"/>
              <a:t>Neuman</a:t>
            </a:r>
            <a:r>
              <a:rPr lang="es-ES_tradnl" dirty="0"/>
              <a:t> &amp; </a:t>
            </a:r>
            <a:r>
              <a:rPr lang="es-ES_tradnl" dirty="0" err="1"/>
              <a:t>Cheryl</a:t>
            </a:r>
            <a:r>
              <a:rPr lang="es-ES_tradnl" dirty="0"/>
              <a:t> </a:t>
            </a:r>
            <a:r>
              <a:rPr lang="es-ES_tradnl" dirty="0" err="1"/>
              <a:t>Langdon-Orr</a:t>
            </a:r>
            <a:r>
              <a:rPr lang="es-ES_tradnl" dirty="0"/>
              <a:t> WT </a:t>
            </a:r>
            <a:endParaRPr lang="es-ES_tradnl" dirty="0" smtClean="0"/>
          </a:p>
          <a:p>
            <a:r>
              <a:rPr lang="es-ES_tradnl" dirty="0" err="1" smtClean="0"/>
              <a:t>Workspace</a:t>
            </a:r>
            <a:r>
              <a:rPr lang="es-ES_tradnl" dirty="0" smtClean="0"/>
              <a:t> </a:t>
            </a:r>
            <a:r>
              <a:rPr lang="es-ES_tradnl" dirty="0"/>
              <a:t>URL: https://</a:t>
            </a:r>
            <a:r>
              <a:rPr lang="es-ES_tradnl" dirty="0" err="1"/>
              <a:t>community.icann.org</a:t>
            </a:r>
            <a:r>
              <a:rPr lang="es-ES_tradnl" dirty="0"/>
              <a:t>/x/</a:t>
            </a:r>
            <a:r>
              <a:rPr lang="es-ES_tradnl" dirty="0" err="1"/>
              <a:t>YASbAw</a:t>
            </a:r>
            <a:r>
              <a:rPr lang="es-ES_tradnl" dirty="0"/>
              <a:t> WT </a:t>
            </a:r>
            <a:r>
              <a:rPr lang="es-ES_tradnl" dirty="0" err="1"/>
              <a:t>Mailing</a:t>
            </a:r>
            <a:r>
              <a:rPr lang="es-ES_tradnl" dirty="0"/>
              <a:t> </a:t>
            </a:r>
            <a:r>
              <a:rPr lang="es-ES_tradnl" dirty="0" err="1"/>
              <a:t>List</a:t>
            </a:r>
            <a:r>
              <a:rPr lang="es-ES_tradnl" dirty="0"/>
              <a:t>: </a:t>
            </a:r>
            <a:r>
              <a:rPr lang="es-ES_tradnl" dirty="0" smtClean="0"/>
              <a:t>gnso-newgtld-wg-wt5@icann.org</a:t>
            </a:r>
          </a:p>
        </p:txBody>
      </p:sp>
    </p:spTree>
    <p:extLst>
      <p:ext uri="{BB962C8B-B14F-4D97-AF65-F5344CB8AC3E}">
        <p14:creationId xmlns:p14="http://schemas.microsoft.com/office/powerpoint/2010/main" val="27517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a:t>: </a:t>
            </a:r>
            <a:r>
              <a:rPr lang="es-ES_tradnl" dirty="0" err="1"/>
              <a:t>Context</a:t>
            </a:r>
            <a:r>
              <a:rPr lang="es-ES_tradnl" dirty="0"/>
              <a:t> and </a:t>
            </a:r>
            <a:r>
              <a:rPr lang="es-ES_tradnl" dirty="0" err="1"/>
              <a:t>Objectives</a:t>
            </a:r>
            <a:endParaRPr lang="es-ES_tradnl" dirty="0"/>
          </a:p>
        </p:txBody>
      </p:sp>
      <p:sp>
        <p:nvSpPr>
          <p:cNvPr id="3" name="Marcador de texto 2"/>
          <p:cNvSpPr>
            <a:spLocks noGrp="1"/>
          </p:cNvSpPr>
          <p:nvPr>
            <p:ph type="body" idx="1"/>
          </p:nvPr>
        </p:nvSpPr>
        <p:spPr>
          <a:xfrm>
            <a:off x="0" y="691714"/>
            <a:ext cx="9039069" cy="5514214"/>
          </a:xfrm>
        </p:spPr>
        <p:txBody>
          <a:bodyPr/>
          <a:lstStyle/>
          <a:p>
            <a:pPr marL="595313" indent="-457200">
              <a:buAutoNum type="arabicPeriod"/>
            </a:pPr>
            <a:r>
              <a:rPr lang="es-ES_tradnl" sz="2000" dirty="0" err="1" smtClean="0"/>
              <a:t>The</a:t>
            </a:r>
            <a:r>
              <a:rPr lang="es-ES_tradnl" sz="2000" dirty="0" smtClean="0"/>
              <a:t> </a:t>
            </a:r>
            <a:r>
              <a:rPr lang="es-ES_tradnl" sz="2000" dirty="0"/>
              <a:t>PDP WG Co-</a:t>
            </a:r>
            <a:r>
              <a:rPr lang="es-ES_tradnl" sz="2000" dirty="0" err="1"/>
              <a:t>Chairs</a:t>
            </a:r>
            <a:r>
              <a:rPr lang="es-ES_tradnl" sz="2000" dirty="0"/>
              <a:t> </a:t>
            </a:r>
            <a:r>
              <a:rPr lang="es-ES_tradnl" sz="2000" dirty="0" err="1"/>
              <a:t>have</a:t>
            </a:r>
            <a:r>
              <a:rPr lang="es-ES_tradnl" sz="2000" dirty="0"/>
              <a:t> </a:t>
            </a:r>
            <a:r>
              <a:rPr lang="es-ES_tradnl" sz="2000" dirty="0" err="1"/>
              <a:t>established</a:t>
            </a:r>
            <a:r>
              <a:rPr lang="es-ES_tradnl" sz="2000" dirty="0"/>
              <a:t> a </a:t>
            </a:r>
            <a:r>
              <a:rPr lang="es-ES_tradnl" sz="2000" dirty="0" err="1"/>
              <a:t>fifth</a:t>
            </a:r>
            <a:r>
              <a:rPr lang="es-ES_tradnl" sz="2000" dirty="0"/>
              <a:t> </a:t>
            </a:r>
            <a:r>
              <a:rPr lang="es-ES_tradnl" sz="2000" dirty="0" err="1"/>
              <a:t>Work</a:t>
            </a:r>
            <a:r>
              <a:rPr lang="es-ES_tradnl" sz="2000" dirty="0"/>
              <a:t> </a:t>
            </a:r>
            <a:r>
              <a:rPr lang="es-ES_tradnl" sz="2000" dirty="0" err="1"/>
              <a:t>Track</a:t>
            </a:r>
            <a:r>
              <a:rPr lang="es-ES_tradnl" sz="2000" dirty="0"/>
              <a:t> </a:t>
            </a:r>
            <a:r>
              <a:rPr lang="es-ES_tradnl" sz="2000" dirty="0" err="1"/>
              <a:t>that</a:t>
            </a:r>
            <a:r>
              <a:rPr lang="es-ES_tradnl" sz="2000" dirty="0"/>
              <a:t> </a:t>
            </a:r>
            <a:r>
              <a:rPr lang="es-ES_tradnl" sz="2000" dirty="0" err="1"/>
              <a:t>focuses</a:t>
            </a:r>
            <a:r>
              <a:rPr lang="es-ES_tradnl" sz="2000" dirty="0"/>
              <a:t> </a:t>
            </a:r>
            <a:r>
              <a:rPr lang="es-ES_tradnl" sz="2000" dirty="0" err="1"/>
              <a:t>exclusively</a:t>
            </a:r>
            <a:r>
              <a:rPr lang="es-ES_tradnl" sz="2000" dirty="0"/>
              <a:t> </a:t>
            </a:r>
            <a:r>
              <a:rPr lang="es-ES_tradnl" sz="2000" dirty="0" err="1"/>
              <a:t>on</a:t>
            </a:r>
            <a:r>
              <a:rPr lang="es-ES_tradnl" sz="2000" dirty="0"/>
              <a:t> </a:t>
            </a:r>
            <a:r>
              <a:rPr lang="es-ES_tradnl" sz="2000" dirty="0" err="1"/>
              <a:t>the</a:t>
            </a:r>
            <a:r>
              <a:rPr lang="es-ES_tradnl" sz="2000" dirty="0"/>
              <a:t> </a:t>
            </a:r>
            <a:r>
              <a:rPr lang="es-ES_tradnl" sz="2000" dirty="0" err="1"/>
              <a:t>topic</a:t>
            </a:r>
            <a:r>
              <a:rPr lang="es-ES_tradnl" sz="2000" dirty="0"/>
              <a:t> of </a:t>
            </a:r>
            <a:r>
              <a:rPr lang="es-ES_tradnl" sz="2000" dirty="0" err="1"/>
              <a:t>geographic</a:t>
            </a:r>
            <a:r>
              <a:rPr lang="es-ES_tradnl" sz="2000" dirty="0"/>
              <a:t> </a:t>
            </a:r>
            <a:r>
              <a:rPr lang="es-ES_tradnl" sz="2000" dirty="0" err="1"/>
              <a:t>names</a:t>
            </a:r>
            <a:r>
              <a:rPr lang="es-ES_tradnl" sz="2000" dirty="0"/>
              <a:t> at </a:t>
            </a:r>
            <a:r>
              <a:rPr lang="es-ES_tradnl" sz="2000" dirty="0" err="1"/>
              <a:t>the</a:t>
            </a:r>
            <a:r>
              <a:rPr lang="es-ES_tradnl" sz="2000" dirty="0"/>
              <a:t> top </a:t>
            </a:r>
            <a:r>
              <a:rPr lang="es-ES_tradnl" sz="2000" dirty="0" err="1"/>
              <a:t>level</a:t>
            </a:r>
            <a:r>
              <a:rPr lang="es-ES_tradnl" sz="2000" dirty="0"/>
              <a:t>. </a:t>
            </a:r>
            <a:r>
              <a:rPr lang="es-ES_tradnl" sz="2000" dirty="0" err="1"/>
              <a:t>It</a:t>
            </a:r>
            <a:r>
              <a:rPr lang="es-ES_tradnl" sz="2000" dirty="0"/>
              <a:t> </a:t>
            </a:r>
            <a:r>
              <a:rPr lang="es-ES_tradnl" sz="2000" dirty="0" err="1"/>
              <a:t>is</a:t>
            </a:r>
            <a:r>
              <a:rPr lang="es-ES_tradnl" sz="2000" dirty="0"/>
              <a:t> </a:t>
            </a:r>
            <a:r>
              <a:rPr lang="es-ES_tradnl" sz="2000" dirty="0" err="1"/>
              <a:t>structured</a:t>
            </a:r>
            <a:r>
              <a:rPr lang="es-ES_tradnl" sz="2000" dirty="0"/>
              <a:t> to </a:t>
            </a:r>
            <a:r>
              <a:rPr lang="es-ES_tradnl" sz="2000" dirty="0" err="1"/>
              <a:t>encourage</a:t>
            </a:r>
            <a:r>
              <a:rPr lang="es-ES_tradnl" sz="2000" dirty="0"/>
              <a:t> </a:t>
            </a:r>
            <a:r>
              <a:rPr lang="es-ES_tradnl" sz="2000" dirty="0" err="1"/>
              <a:t>broad</a:t>
            </a:r>
            <a:r>
              <a:rPr lang="es-ES_tradnl" sz="2000" dirty="0"/>
              <a:t> and </a:t>
            </a:r>
            <a:r>
              <a:rPr lang="es-ES_tradnl" sz="2000" dirty="0" err="1"/>
              <a:t>balanced</a:t>
            </a:r>
            <a:r>
              <a:rPr lang="es-ES_tradnl" sz="2000" dirty="0"/>
              <a:t> </a:t>
            </a:r>
            <a:r>
              <a:rPr lang="es-ES_tradnl" sz="2000" dirty="0" err="1"/>
              <a:t>participation</a:t>
            </a:r>
            <a:r>
              <a:rPr lang="es-ES_tradnl" sz="2000" dirty="0"/>
              <a:t> </a:t>
            </a:r>
            <a:r>
              <a:rPr lang="es-ES_tradnl" sz="2000" dirty="0" err="1"/>
              <a:t>from</a:t>
            </a:r>
            <a:r>
              <a:rPr lang="es-ES_tradnl" sz="2000" dirty="0"/>
              <a:t> </a:t>
            </a:r>
            <a:r>
              <a:rPr lang="es-ES_tradnl" sz="2000" dirty="0" err="1"/>
              <a:t>different</a:t>
            </a:r>
            <a:r>
              <a:rPr lang="es-ES_tradnl" sz="2000" dirty="0"/>
              <a:t> </a:t>
            </a:r>
            <a:r>
              <a:rPr lang="es-ES_tradnl" sz="2000" dirty="0" err="1"/>
              <a:t>parts</a:t>
            </a:r>
            <a:r>
              <a:rPr lang="es-ES_tradnl" sz="2000" dirty="0"/>
              <a:t> of </a:t>
            </a:r>
            <a:r>
              <a:rPr lang="es-ES_tradnl" sz="2000" dirty="0" err="1"/>
              <a:t>the</a:t>
            </a:r>
            <a:r>
              <a:rPr lang="es-ES_tradnl" sz="2000" dirty="0"/>
              <a:t> </a:t>
            </a:r>
            <a:r>
              <a:rPr lang="es-ES_tradnl" sz="2000" dirty="0" err="1"/>
              <a:t>community</a:t>
            </a:r>
            <a:r>
              <a:rPr lang="es-ES_tradnl" sz="2000" dirty="0"/>
              <a:t> and </a:t>
            </a:r>
            <a:r>
              <a:rPr lang="es-ES_tradnl" sz="2000" dirty="0" err="1"/>
              <a:t>includes</a:t>
            </a:r>
            <a:r>
              <a:rPr lang="es-ES_tradnl" sz="2000" dirty="0"/>
              <a:t> </a:t>
            </a:r>
            <a:r>
              <a:rPr lang="es-ES_tradnl" sz="2000" dirty="0" err="1"/>
              <a:t>joint</a:t>
            </a:r>
            <a:r>
              <a:rPr lang="es-ES_tradnl" sz="2000" dirty="0"/>
              <a:t> </a:t>
            </a:r>
            <a:r>
              <a:rPr lang="es-ES_tradnl" sz="2000" dirty="0" err="1"/>
              <a:t>community</a:t>
            </a:r>
            <a:r>
              <a:rPr lang="es-ES_tradnl" sz="2000" dirty="0"/>
              <a:t> </a:t>
            </a:r>
            <a:r>
              <a:rPr lang="es-ES_tradnl" sz="2000" dirty="0" err="1"/>
              <a:t>Work</a:t>
            </a:r>
            <a:r>
              <a:rPr lang="es-ES_tradnl" sz="2000" dirty="0"/>
              <a:t> </a:t>
            </a:r>
            <a:r>
              <a:rPr lang="es-ES_tradnl" sz="2000" dirty="0" err="1"/>
              <a:t>Track</a:t>
            </a:r>
            <a:r>
              <a:rPr lang="es-ES_tradnl" sz="2000" dirty="0"/>
              <a:t> </a:t>
            </a:r>
            <a:r>
              <a:rPr lang="es-ES_tradnl" sz="2000" dirty="0" err="1"/>
              <a:t>leadership</a:t>
            </a:r>
            <a:r>
              <a:rPr lang="es-ES_tradnl" sz="2000" dirty="0"/>
              <a:t>. WT5 </a:t>
            </a:r>
            <a:r>
              <a:rPr lang="es-ES_tradnl" sz="2000" dirty="0" err="1"/>
              <a:t>leadership</a:t>
            </a:r>
            <a:r>
              <a:rPr lang="es-ES_tradnl" sz="2000" dirty="0"/>
              <a:t> </a:t>
            </a:r>
            <a:r>
              <a:rPr lang="es-ES_tradnl" sz="2000" dirty="0" err="1"/>
              <a:t>is</a:t>
            </a:r>
            <a:r>
              <a:rPr lang="es-ES_tradnl" sz="2000" dirty="0"/>
              <a:t> </a:t>
            </a:r>
            <a:r>
              <a:rPr lang="es-ES_tradnl" sz="2000" dirty="0" err="1"/>
              <a:t>coordinated</a:t>
            </a:r>
            <a:r>
              <a:rPr lang="es-ES_tradnl" sz="2000" dirty="0"/>
              <a:t> </a:t>
            </a:r>
            <a:r>
              <a:rPr lang="es-ES_tradnl" sz="2000" dirty="0" err="1"/>
              <a:t>by</a:t>
            </a:r>
            <a:r>
              <a:rPr lang="es-ES_tradnl" sz="2000" dirty="0"/>
              <a:t> </a:t>
            </a:r>
            <a:r>
              <a:rPr lang="es-ES_tradnl" sz="2000" dirty="0" err="1"/>
              <a:t>the</a:t>
            </a:r>
            <a:r>
              <a:rPr lang="es-ES_tradnl" sz="2000" dirty="0"/>
              <a:t> PDP WG Co-</a:t>
            </a:r>
            <a:r>
              <a:rPr lang="es-ES_tradnl" sz="2000" dirty="0" err="1"/>
              <a:t>Chairs</a:t>
            </a:r>
            <a:r>
              <a:rPr lang="es-ES_tradnl" sz="2000" dirty="0"/>
              <a:t>. </a:t>
            </a:r>
            <a:endParaRPr lang="es-ES_tradnl" sz="2000" dirty="0" smtClean="0"/>
          </a:p>
          <a:p>
            <a:pPr marL="595313" indent="-457200">
              <a:buAutoNum type="arabicPeriod"/>
            </a:pPr>
            <a:r>
              <a:rPr lang="es-ES_tradnl" sz="2000" dirty="0" err="1" smtClean="0"/>
              <a:t>While</a:t>
            </a:r>
            <a:r>
              <a:rPr lang="es-ES_tradnl" sz="2000" dirty="0" smtClean="0"/>
              <a:t> </a:t>
            </a:r>
            <a:r>
              <a:rPr lang="es-ES_tradnl" sz="2000" dirty="0" err="1"/>
              <a:t>this</a:t>
            </a:r>
            <a:r>
              <a:rPr lang="es-ES_tradnl" sz="2000" dirty="0"/>
              <a:t> PDP </a:t>
            </a:r>
            <a:r>
              <a:rPr lang="es-ES_tradnl" sz="2000" dirty="0" err="1"/>
              <a:t>is</a:t>
            </a:r>
            <a:r>
              <a:rPr lang="es-ES_tradnl" sz="2000" dirty="0"/>
              <a:t> </a:t>
            </a:r>
            <a:r>
              <a:rPr lang="es-ES_tradnl" sz="2000" dirty="0" err="1"/>
              <a:t>already</a:t>
            </a:r>
            <a:r>
              <a:rPr lang="es-ES_tradnl" sz="2000" dirty="0"/>
              <a:t> open </a:t>
            </a:r>
            <a:r>
              <a:rPr lang="es-ES_tradnl" sz="2000" dirty="0" err="1"/>
              <a:t>for</a:t>
            </a:r>
            <a:r>
              <a:rPr lang="es-ES_tradnl" sz="2000" dirty="0"/>
              <a:t> </a:t>
            </a:r>
            <a:r>
              <a:rPr lang="es-ES_tradnl" sz="2000" dirty="0" err="1"/>
              <a:t>anyone</a:t>
            </a:r>
            <a:r>
              <a:rPr lang="es-ES_tradnl" sz="2000" dirty="0"/>
              <a:t> to </a:t>
            </a:r>
            <a:r>
              <a:rPr lang="es-ES_tradnl" sz="2000" dirty="0" err="1"/>
              <a:t>participate</a:t>
            </a:r>
            <a:r>
              <a:rPr lang="es-ES_tradnl" sz="2000" dirty="0"/>
              <a:t>, </a:t>
            </a:r>
            <a:r>
              <a:rPr lang="es-ES_tradnl" sz="2000" dirty="0" err="1"/>
              <a:t>like</a:t>
            </a:r>
            <a:r>
              <a:rPr lang="es-ES_tradnl" sz="2000" dirty="0"/>
              <a:t> </a:t>
            </a:r>
            <a:r>
              <a:rPr lang="es-ES_tradnl" sz="2000" dirty="0" err="1"/>
              <a:t>all</a:t>
            </a:r>
            <a:r>
              <a:rPr lang="es-ES_tradnl" sz="2000" dirty="0"/>
              <a:t> GNSO </a:t>
            </a:r>
            <a:r>
              <a:rPr lang="es-ES_tradnl" sz="2000" dirty="0" err="1"/>
              <a:t>PDPs</a:t>
            </a:r>
            <a:r>
              <a:rPr lang="es-ES_tradnl" sz="2000" dirty="0"/>
              <a:t>, </a:t>
            </a:r>
            <a:r>
              <a:rPr lang="es-ES_tradnl" sz="2000" dirty="0" err="1"/>
              <a:t>the</a:t>
            </a:r>
            <a:r>
              <a:rPr lang="es-ES_tradnl" sz="2000" dirty="0"/>
              <a:t> PDP WG Co-</a:t>
            </a:r>
            <a:r>
              <a:rPr lang="es-ES_tradnl" sz="2000" dirty="0" err="1"/>
              <a:t>Chairs</a:t>
            </a:r>
            <a:r>
              <a:rPr lang="es-ES_tradnl" sz="2000" dirty="0"/>
              <a:t> are </a:t>
            </a:r>
            <a:r>
              <a:rPr lang="es-ES_tradnl" sz="2000" dirty="0" err="1"/>
              <a:t>seeking</a:t>
            </a:r>
            <a:r>
              <a:rPr lang="es-ES_tradnl" sz="2000" dirty="0"/>
              <a:t> to </a:t>
            </a:r>
            <a:r>
              <a:rPr lang="es-ES_tradnl" sz="2000" dirty="0" err="1"/>
              <a:t>structure</a:t>
            </a:r>
            <a:r>
              <a:rPr lang="es-ES_tradnl" sz="2000" dirty="0"/>
              <a:t> </a:t>
            </a:r>
            <a:r>
              <a:rPr lang="es-ES_tradnl" sz="2000" dirty="0" err="1"/>
              <a:t>conversations</a:t>
            </a:r>
            <a:r>
              <a:rPr lang="es-ES_tradnl" sz="2000" dirty="0"/>
              <a:t> </a:t>
            </a:r>
            <a:r>
              <a:rPr lang="es-ES_tradnl" sz="2000" dirty="0" err="1"/>
              <a:t>about</a:t>
            </a:r>
            <a:r>
              <a:rPr lang="es-ES_tradnl" sz="2000" dirty="0"/>
              <a:t> </a:t>
            </a:r>
            <a:r>
              <a:rPr lang="es-ES_tradnl" sz="2000" dirty="0" err="1"/>
              <a:t>geographic</a:t>
            </a:r>
            <a:r>
              <a:rPr lang="es-ES_tradnl" sz="2000" dirty="0"/>
              <a:t> </a:t>
            </a:r>
            <a:r>
              <a:rPr lang="es-ES_tradnl" sz="2000" dirty="0" err="1"/>
              <a:t>names</a:t>
            </a:r>
            <a:r>
              <a:rPr lang="es-ES_tradnl" sz="2000" dirty="0"/>
              <a:t> in a </a:t>
            </a:r>
            <a:r>
              <a:rPr lang="es-ES_tradnl" sz="2000" dirty="0" err="1"/>
              <a:t>way</a:t>
            </a:r>
            <a:r>
              <a:rPr lang="es-ES_tradnl" sz="2000" dirty="0"/>
              <a:t> </a:t>
            </a:r>
            <a:r>
              <a:rPr lang="es-ES_tradnl" sz="2000" dirty="0" err="1"/>
              <a:t>that</a:t>
            </a:r>
            <a:r>
              <a:rPr lang="es-ES_tradnl" sz="2000" dirty="0"/>
              <a:t> </a:t>
            </a:r>
            <a:endParaRPr lang="es-ES_tradnl" sz="2000" dirty="0" smtClean="0"/>
          </a:p>
          <a:p>
            <a:pPr lvl="1"/>
            <a:r>
              <a:rPr lang="es-ES_tradnl" sz="2000" dirty="0" smtClean="0"/>
              <a:t>(</a:t>
            </a:r>
            <a:r>
              <a:rPr lang="es-ES_tradnl" sz="2000" dirty="0"/>
              <a:t>i) leads to </a:t>
            </a:r>
            <a:r>
              <a:rPr lang="es-ES_tradnl" sz="2000" dirty="0" err="1"/>
              <a:t>predictable</a:t>
            </a:r>
            <a:r>
              <a:rPr lang="es-ES_tradnl" sz="2000" dirty="0"/>
              <a:t>, </a:t>
            </a:r>
            <a:r>
              <a:rPr lang="es-ES_tradnl" sz="2000" dirty="0" err="1"/>
              <a:t>reliable</a:t>
            </a:r>
            <a:r>
              <a:rPr lang="es-ES_tradnl" sz="2000" dirty="0"/>
              <a:t> and </a:t>
            </a:r>
            <a:r>
              <a:rPr lang="es-ES_tradnl" sz="2000" dirty="0" err="1"/>
              <a:t>sustainable</a:t>
            </a:r>
            <a:r>
              <a:rPr lang="es-ES_tradnl" sz="2000" dirty="0"/>
              <a:t> </a:t>
            </a:r>
            <a:r>
              <a:rPr lang="es-ES_tradnl" sz="2000" dirty="0" err="1"/>
              <a:t>subsequent</a:t>
            </a:r>
            <a:r>
              <a:rPr lang="es-ES_tradnl" sz="2000" dirty="0"/>
              <a:t> </a:t>
            </a:r>
            <a:r>
              <a:rPr lang="es-ES_tradnl" sz="2000" dirty="0" err="1"/>
              <a:t>procedures</a:t>
            </a:r>
            <a:r>
              <a:rPr lang="es-ES_tradnl" sz="2000" dirty="0"/>
              <a:t> </a:t>
            </a:r>
            <a:r>
              <a:rPr lang="es-ES_tradnl" sz="2000" dirty="0" err="1"/>
              <a:t>for</a:t>
            </a:r>
            <a:r>
              <a:rPr lang="es-ES_tradnl" sz="2000" dirty="0"/>
              <a:t> </a:t>
            </a:r>
            <a:r>
              <a:rPr lang="es-ES_tradnl" sz="2000" dirty="0" err="1"/>
              <a:t>the</a:t>
            </a:r>
            <a:r>
              <a:rPr lang="es-ES_tradnl" sz="2000" dirty="0"/>
              <a:t> </a:t>
            </a:r>
            <a:r>
              <a:rPr lang="es-ES_tradnl" sz="2000" dirty="0" err="1"/>
              <a:t>submission</a:t>
            </a:r>
            <a:r>
              <a:rPr lang="es-ES_tradnl" sz="2000" dirty="0"/>
              <a:t> of new </a:t>
            </a:r>
            <a:r>
              <a:rPr lang="es-ES_tradnl" sz="2000" dirty="0" err="1"/>
              <a:t>gTLD</a:t>
            </a:r>
            <a:r>
              <a:rPr lang="es-ES_tradnl" sz="2000" dirty="0"/>
              <a:t> </a:t>
            </a:r>
            <a:r>
              <a:rPr lang="es-ES_tradnl" sz="2000" dirty="0" err="1"/>
              <a:t>applications</a:t>
            </a:r>
            <a:r>
              <a:rPr lang="es-ES_tradnl" sz="2000" dirty="0"/>
              <a:t>, </a:t>
            </a:r>
            <a:endParaRPr lang="es-ES_tradnl" sz="2000" dirty="0" smtClean="0"/>
          </a:p>
          <a:p>
            <a:pPr lvl="1"/>
            <a:r>
              <a:rPr lang="es-ES_tradnl" sz="2000" dirty="0" smtClean="0"/>
              <a:t>(</a:t>
            </a:r>
            <a:r>
              <a:rPr lang="es-ES_tradnl" sz="2000" dirty="0"/>
              <a:t>ii) </a:t>
            </a:r>
            <a:r>
              <a:rPr lang="es-ES_tradnl" sz="2000" dirty="0" err="1"/>
              <a:t>is</a:t>
            </a:r>
            <a:r>
              <a:rPr lang="es-ES_tradnl" sz="2000" dirty="0"/>
              <a:t> </a:t>
            </a:r>
            <a:r>
              <a:rPr lang="es-ES_tradnl" sz="2000" dirty="0" err="1"/>
              <a:t>sensitive</a:t>
            </a:r>
            <a:r>
              <a:rPr lang="es-ES_tradnl" sz="2000" dirty="0"/>
              <a:t> to </a:t>
            </a:r>
            <a:r>
              <a:rPr lang="es-ES_tradnl" sz="2000" dirty="0" err="1"/>
              <a:t>the</a:t>
            </a:r>
            <a:r>
              <a:rPr lang="es-ES_tradnl" sz="2000" dirty="0"/>
              <a:t> </a:t>
            </a:r>
            <a:r>
              <a:rPr lang="es-ES_tradnl" sz="2000" dirty="0" err="1"/>
              <a:t>needs</a:t>
            </a:r>
            <a:r>
              <a:rPr lang="es-ES_tradnl" sz="2000" dirty="0"/>
              <a:t> and </a:t>
            </a:r>
            <a:r>
              <a:rPr lang="es-ES_tradnl" sz="2000" dirty="0" err="1"/>
              <a:t>concerns</a:t>
            </a:r>
            <a:r>
              <a:rPr lang="es-ES_tradnl" sz="2000" dirty="0"/>
              <a:t> of </a:t>
            </a:r>
            <a:r>
              <a:rPr lang="es-ES_tradnl" sz="2000" dirty="0" err="1"/>
              <a:t>all</a:t>
            </a:r>
            <a:r>
              <a:rPr lang="es-ES_tradnl" sz="2000" dirty="0"/>
              <a:t> </a:t>
            </a:r>
            <a:r>
              <a:rPr lang="es-ES_tradnl" sz="2000" dirty="0" err="1"/>
              <a:t>community</a:t>
            </a:r>
            <a:r>
              <a:rPr lang="es-ES_tradnl" sz="2000" dirty="0"/>
              <a:t> </a:t>
            </a:r>
            <a:r>
              <a:rPr lang="es-ES_tradnl" sz="2000" dirty="0" err="1"/>
              <a:t>members</a:t>
            </a:r>
            <a:r>
              <a:rPr lang="es-ES_tradnl" sz="2000" dirty="0"/>
              <a:t>, and </a:t>
            </a:r>
            <a:endParaRPr lang="es-ES_tradnl" sz="2000" dirty="0" smtClean="0"/>
          </a:p>
          <a:p>
            <a:pPr lvl="1"/>
            <a:r>
              <a:rPr lang="es-ES_tradnl" sz="2000" dirty="0" smtClean="0"/>
              <a:t>(</a:t>
            </a:r>
            <a:r>
              <a:rPr lang="es-ES_tradnl" sz="2000" dirty="0"/>
              <a:t>iii) </a:t>
            </a:r>
            <a:r>
              <a:rPr lang="es-ES_tradnl" sz="2000" dirty="0" err="1"/>
              <a:t>ensures</a:t>
            </a:r>
            <a:r>
              <a:rPr lang="es-ES_tradnl" sz="2000" dirty="0"/>
              <a:t> </a:t>
            </a:r>
            <a:r>
              <a:rPr lang="es-ES_tradnl" sz="2000" dirty="0" err="1"/>
              <a:t>that</a:t>
            </a:r>
            <a:r>
              <a:rPr lang="es-ES_tradnl" sz="2000" dirty="0"/>
              <a:t> </a:t>
            </a:r>
            <a:r>
              <a:rPr lang="es-ES_tradnl" sz="2000" dirty="0" err="1"/>
              <a:t>participants</a:t>
            </a:r>
            <a:r>
              <a:rPr lang="es-ES_tradnl" sz="2000" dirty="0"/>
              <a:t> </a:t>
            </a:r>
            <a:r>
              <a:rPr lang="es-ES_tradnl" sz="2000" dirty="0" err="1"/>
              <a:t>feel</a:t>
            </a:r>
            <a:r>
              <a:rPr lang="es-ES_tradnl" sz="2000" dirty="0"/>
              <a:t> </a:t>
            </a:r>
            <a:r>
              <a:rPr lang="es-ES_tradnl" sz="2000" dirty="0" err="1"/>
              <a:t>comfortable</a:t>
            </a:r>
            <a:r>
              <a:rPr lang="es-ES_tradnl" sz="2000" dirty="0"/>
              <a:t> </a:t>
            </a:r>
            <a:r>
              <a:rPr lang="es-ES_tradnl" sz="2000" dirty="0" err="1"/>
              <a:t>that</a:t>
            </a:r>
            <a:r>
              <a:rPr lang="es-ES_tradnl" sz="2000" dirty="0"/>
              <a:t> </a:t>
            </a:r>
            <a:r>
              <a:rPr lang="es-ES_tradnl" sz="2000" dirty="0" err="1"/>
              <a:t>the</a:t>
            </a:r>
            <a:r>
              <a:rPr lang="es-ES_tradnl" sz="2000" dirty="0"/>
              <a:t> </a:t>
            </a:r>
            <a:r>
              <a:rPr lang="es-ES_tradnl" sz="2000" dirty="0" err="1"/>
              <a:t>process</a:t>
            </a:r>
            <a:r>
              <a:rPr lang="es-ES_tradnl" sz="2000" dirty="0"/>
              <a:t> </a:t>
            </a:r>
            <a:r>
              <a:rPr lang="es-ES_tradnl" sz="2000" dirty="0" err="1"/>
              <a:t>is</a:t>
            </a:r>
            <a:r>
              <a:rPr lang="es-ES_tradnl" sz="2000" dirty="0"/>
              <a:t> </a:t>
            </a:r>
            <a:r>
              <a:rPr lang="es-ES_tradnl" sz="2000" dirty="0" err="1"/>
              <a:t>sufficiently</a:t>
            </a:r>
            <a:r>
              <a:rPr lang="es-ES_tradnl" sz="2000" dirty="0"/>
              <a:t> inclusive. </a:t>
            </a:r>
            <a:endParaRPr lang="es-ES_tradnl" sz="2000" dirty="0" smtClean="0"/>
          </a:p>
        </p:txBody>
      </p:sp>
    </p:spTree>
    <p:extLst>
      <p:ext uri="{BB962C8B-B14F-4D97-AF65-F5344CB8AC3E}">
        <p14:creationId xmlns:p14="http://schemas.microsoft.com/office/powerpoint/2010/main" val="34075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smtClean="0"/>
              <a:t>: </a:t>
            </a:r>
            <a:r>
              <a:rPr lang="es-ES_tradnl" dirty="0" err="1" smtClean="0"/>
              <a:t>Scope</a:t>
            </a:r>
            <a:endParaRPr lang="es-ES_tradnl" dirty="0"/>
          </a:p>
        </p:txBody>
      </p:sp>
      <p:sp>
        <p:nvSpPr>
          <p:cNvPr id="3" name="Marcador de texto 2"/>
          <p:cNvSpPr>
            <a:spLocks noGrp="1"/>
          </p:cNvSpPr>
          <p:nvPr>
            <p:ph type="body" idx="1"/>
          </p:nvPr>
        </p:nvSpPr>
        <p:spPr>
          <a:xfrm>
            <a:off x="149902" y="468549"/>
            <a:ext cx="8709286" cy="6848818"/>
          </a:xfrm>
        </p:spPr>
        <p:txBody>
          <a:bodyPr/>
          <a:lstStyle/>
          <a:p>
            <a:r>
              <a:rPr lang="es-ES_tradnl" sz="2000" dirty="0" smtClean="0"/>
              <a:t>1</a:t>
            </a:r>
            <a:r>
              <a:rPr lang="es-ES_tradnl" sz="2000" dirty="0"/>
              <a:t>. </a:t>
            </a:r>
            <a:r>
              <a:rPr lang="es-ES_tradnl" sz="2000" dirty="0" err="1"/>
              <a:t>Work</a:t>
            </a:r>
            <a:r>
              <a:rPr lang="es-ES_tradnl" sz="2000" dirty="0"/>
              <a:t> </a:t>
            </a:r>
            <a:r>
              <a:rPr lang="es-ES_tradnl" sz="2000" dirty="0" err="1"/>
              <a:t>Track</a:t>
            </a:r>
            <a:r>
              <a:rPr lang="es-ES_tradnl" sz="2000" dirty="0"/>
              <a:t> 5 </a:t>
            </a:r>
            <a:r>
              <a:rPr lang="es-ES_tradnl" sz="2000" dirty="0" err="1"/>
              <a:t>will</a:t>
            </a:r>
            <a:r>
              <a:rPr lang="es-ES_tradnl" sz="2000" dirty="0"/>
              <a:t> </a:t>
            </a:r>
            <a:r>
              <a:rPr lang="es-ES_tradnl" sz="2000" dirty="0" err="1"/>
              <a:t>focus</a:t>
            </a:r>
            <a:r>
              <a:rPr lang="es-ES_tradnl" sz="2000" dirty="0"/>
              <a:t> </a:t>
            </a:r>
            <a:r>
              <a:rPr lang="es-ES_tradnl" sz="2000" dirty="0" err="1"/>
              <a:t>on</a:t>
            </a:r>
            <a:r>
              <a:rPr lang="es-ES_tradnl" sz="2000" dirty="0"/>
              <a:t> </a:t>
            </a:r>
            <a:r>
              <a:rPr lang="es-ES_tradnl" sz="2000" dirty="0" err="1"/>
              <a:t>developing</a:t>
            </a:r>
            <a:r>
              <a:rPr lang="es-ES_tradnl" sz="2000" dirty="0"/>
              <a:t> </a:t>
            </a:r>
            <a:r>
              <a:rPr lang="es-ES_tradnl" sz="2000" dirty="0" err="1"/>
              <a:t>proposed</a:t>
            </a:r>
            <a:r>
              <a:rPr lang="es-ES_tradnl" sz="2000" dirty="0"/>
              <a:t> </a:t>
            </a:r>
            <a:r>
              <a:rPr lang="es-ES_tradnl" sz="2000" dirty="0" err="1"/>
              <a:t>recommendations</a:t>
            </a:r>
            <a:r>
              <a:rPr lang="es-ES_tradnl" sz="2000" dirty="0"/>
              <a:t> </a:t>
            </a:r>
            <a:r>
              <a:rPr lang="es-ES_tradnl" sz="2000" dirty="0" err="1"/>
              <a:t>regarding</a:t>
            </a:r>
            <a:r>
              <a:rPr lang="es-ES_tradnl" sz="2000" dirty="0"/>
              <a:t> </a:t>
            </a:r>
            <a:r>
              <a:rPr lang="es-ES_tradnl" sz="2000" dirty="0" err="1"/>
              <a:t>geographic</a:t>
            </a:r>
            <a:r>
              <a:rPr lang="es-ES_tradnl" sz="2000" dirty="0"/>
              <a:t> </a:t>
            </a:r>
            <a:r>
              <a:rPr lang="es-ES_tradnl" sz="2000" dirty="0" err="1"/>
              <a:t>names</a:t>
            </a:r>
            <a:r>
              <a:rPr lang="es-ES_tradnl" sz="2000" dirty="0"/>
              <a:t> at </a:t>
            </a:r>
            <a:r>
              <a:rPr lang="es-ES_tradnl" sz="2000" dirty="0" err="1"/>
              <a:t>the</a:t>
            </a:r>
            <a:r>
              <a:rPr lang="es-ES_tradnl" sz="2000" dirty="0"/>
              <a:t> top </a:t>
            </a:r>
            <a:r>
              <a:rPr lang="es-ES_tradnl" sz="2000" dirty="0" err="1"/>
              <a:t>level</a:t>
            </a:r>
            <a:r>
              <a:rPr lang="es-ES_tradnl" sz="2000" dirty="0"/>
              <a:t>, </a:t>
            </a:r>
            <a:r>
              <a:rPr lang="es-ES_tradnl" sz="2000" dirty="0" err="1"/>
              <a:t>including</a:t>
            </a:r>
            <a:r>
              <a:rPr lang="es-ES_tradnl" sz="2000" dirty="0"/>
              <a:t> </a:t>
            </a:r>
            <a:r>
              <a:rPr lang="es-ES_tradnl" sz="2000" dirty="0" err="1"/>
              <a:t>both</a:t>
            </a:r>
            <a:r>
              <a:rPr lang="es-ES_tradnl" sz="2000" dirty="0"/>
              <a:t> ASCII and IDN </a:t>
            </a:r>
            <a:r>
              <a:rPr lang="es-ES_tradnl" sz="2000" dirty="0" err="1"/>
              <a:t>forms</a:t>
            </a:r>
            <a:r>
              <a:rPr lang="es-ES_tradnl" sz="2000" dirty="0"/>
              <a:t>. WT5 </a:t>
            </a:r>
            <a:r>
              <a:rPr lang="es-ES_tradnl" sz="2000" dirty="0" err="1"/>
              <a:t>will</a:t>
            </a:r>
            <a:r>
              <a:rPr lang="es-ES_tradnl" sz="2000" dirty="0"/>
              <a:t> </a:t>
            </a:r>
            <a:endParaRPr lang="es-ES_tradnl" sz="2000" dirty="0" smtClean="0"/>
          </a:p>
          <a:p>
            <a:pPr lvl="1"/>
            <a:r>
              <a:rPr lang="es-ES_tradnl" sz="2000" dirty="0" smtClean="0"/>
              <a:t>(</a:t>
            </a:r>
            <a:r>
              <a:rPr lang="es-ES_tradnl" sz="2000" dirty="0"/>
              <a:t>i) </a:t>
            </a:r>
            <a:r>
              <a:rPr lang="es-ES_tradnl" sz="2000" dirty="0" err="1"/>
              <a:t>consider</a:t>
            </a:r>
            <a:r>
              <a:rPr lang="es-ES_tradnl" sz="2000" dirty="0"/>
              <a:t> </a:t>
            </a:r>
            <a:r>
              <a:rPr lang="es-ES_tradnl" sz="2000" dirty="0" err="1"/>
              <a:t>what</a:t>
            </a:r>
            <a:r>
              <a:rPr lang="es-ES_tradnl" sz="2000" dirty="0"/>
              <a:t> </a:t>
            </a:r>
            <a:r>
              <a:rPr lang="es-ES_tradnl" sz="2000" dirty="0" err="1"/>
              <a:t>constitutes</a:t>
            </a:r>
            <a:r>
              <a:rPr lang="es-ES_tradnl" sz="2000" dirty="0"/>
              <a:t> a </a:t>
            </a:r>
            <a:r>
              <a:rPr lang="es-ES_tradnl" sz="2000" dirty="0" err="1"/>
              <a:t>geographic</a:t>
            </a:r>
            <a:r>
              <a:rPr lang="es-ES_tradnl" sz="2000" dirty="0"/>
              <a:t> </a:t>
            </a:r>
            <a:r>
              <a:rPr lang="es-ES_tradnl" sz="2000" dirty="0" err="1"/>
              <a:t>name</a:t>
            </a:r>
            <a:r>
              <a:rPr lang="es-ES_tradnl" sz="2000" dirty="0"/>
              <a:t> in </a:t>
            </a:r>
            <a:r>
              <a:rPr lang="es-ES_tradnl" sz="2000" dirty="0" err="1"/>
              <a:t>the</a:t>
            </a:r>
            <a:r>
              <a:rPr lang="es-ES_tradnl" sz="2000" dirty="0"/>
              <a:t> </a:t>
            </a:r>
            <a:r>
              <a:rPr lang="es-ES_tradnl" sz="2000" dirty="0" err="1"/>
              <a:t>specific</a:t>
            </a:r>
            <a:r>
              <a:rPr lang="es-ES_tradnl" sz="2000" dirty="0"/>
              <a:t> </a:t>
            </a:r>
            <a:r>
              <a:rPr lang="es-ES_tradnl" sz="2000" dirty="0" err="1"/>
              <a:t>context</a:t>
            </a:r>
            <a:r>
              <a:rPr lang="es-ES_tradnl" sz="2000" dirty="0"/>
              <a:t> of </a:t>
            </a:r>
            <a:r>
              <a:rPr lang="es-ES_tradnl" sz="2000" dirty="0" err="1"/>
              <a:t>the</a:t>
            </a:r>
            <a:r>
              <a:rPr lang="es-ES_tradnl" sz="2000" dirty="0"/>
              <a:t> New </a:t>
            </a:r>
            <a:r>
              <a:rPr lang="es-ES_tradnl" sz="2000" dirty="0" err="1"/>
              <a:t>gTLD</a:t>
            </a:r>
            <a:r>
              <a:rPr lang="es-ES_tradnl" sz="2000" dirty="0"/>
              <a:t> </a:t>
            </a:r>
            <a:r>
              <a:rPr lang="es-ES_tradnl" sz="2000" dirty="0" err="1"/>
              <a:t>Program</a:t>
            </a:r>
            <a:r>
              <a:rPr lang="es-ES_tradnl" sz="2000" dirty="0"/>
              <a:t>; </a:t>
            </a:r>
            <a:endParaRPr lang="es-ES_tradnl" sz="2000" dirty="0" smtClean="0"/>
          </a:p>
          <a:p>
            <a:pPr lvl="1"/>
            <a:r>
              <a:rPr lang="es-ES_tradnl" sz="2000" dirty="0" smtClean="0"/>
              <a:t>(</a:t>
            </a:r>
            <a:r>
              <a:rPr lang="es-ES_tradnl" sz="2000" dirty="0"/>
              <a:t>ii) </a:t>
            </a:r>
            <a:r>
              <a:rPr lang="es-ES_tradnl" sz="2000" dirty="0" err="1"/>
              <a:t>analyze</a:t>
            </a:r>
            <a:r>
              <a:rPr lang="es-ES_tradnl" sz="2000" dirty="0"/>
              <a:t> </a:t>
            </a:r>
            <a:endParaRPr lang="es-ES_tradnl" sz="2000" dirty="0" smtClean="0"/>
          </a:p>
          <a:p>
            <a:pPr lvl="2"/>
            <a:r>
              <a:rPr lang="es-ES_tradnl" sz="2000" dirty="0" smtClean="0"/>
              <a:t>(</a:t>
            </a:r>
            <a:r>
              <a:rPr lang="es-ES_tradnl" sz="2000" dirty="0"/>
              <a:t>a) 2007 GNSO </a:t>
            </a:r>
            <a:r>
              <a:rPr lang="es-ES_tradnl" sz="2000" dirty="0" err="1"/>
              <a:t>Policy</a:t>
            </a:r>
            <a:r>
              <a:rPr lang="es-ES_tradnl" sz="2000" dirty="0"/>
              <a:t> </a:t>
            </a:r>
            <a:r>
              <a:rPr lang="es-ES_tradnl" sz="2000" dirty="0" err="1"/>
              <a:t>Recommendations</a:t>
            </a:r>
            <a:r>
              <a:rPr lang="es-ES_tradnl" sz="2000" dirty="0"/>
              <a:t> </a:t>
            </a:r>
            <a:r>
              <a:rPr lang="es-ES_tradnl" sz="2000" dirty="0" err="1"/>
              <a:t>on</a:t>
            </a:r>
            <a:r>
              <a:rPr lang="es-ES_tradnl" sz="2000" dirty="0"/>
              <a:t> </a:t>
            </a:r>
            <a:r>
              <a:rPr lang="es-ES_tradnl" sz="2000" dirty="0" err="1"/>
              <a:t>the</a:t>
            </a:r>
            <a:r>
              <a:rPr lang="es-ES_tradnl" sz="2000" dirty="0"/>
              <a:t> </a:t>
            </a:r>
            <a:r>
              <a:rPr lang="es-ES_tradnl" sz="2000" dirty="0" err="1"/>
              <a:t>Introduction</a:t>
            </a:r>
            <a:r>
              <a:rPr lang="es-ES_tradnl" sz="2000" dirty="0"/>
              <a:t> of New </a:t>
            </a:r>
            <a:r>
              <a:rPr lang="es-ES_tradnl" sz="2000" dirty="0" err="1"/>
              <a:t>Generic</a:t>
            </a:r>
            <a:r>
              <a:rPr lang="es-ES_tradnl" sz="2000" dirty="0"/>
              <a:t> Top-</a:t>
            </a:r>
            <a:r>
              <a:rPr lang="es-ES_tradnl" sz="2000" dirty="0" err="1"/>
              <a:t>Level</a:t>
            </a:r>
            <a:r>
              <a:rPr lang="es-ES_tradnl" sz="2000" dirty="0"/>
              <a:t> </a:t>
            </a:r>
            <a:r>
              <a:rPr lang="es-ES_tradnl" sz="2000" dirty="0" err="1"/>
              <a:t>Domains</a:t>
            </a:r>
            <a:r>
              <a:rPr lang="es-ES_tradnl" sz="2000" dirty="0"/>
              <a:t>; and </a:t>
            </a:r>
            <a:endParaRPr lang="es-ES_tradnl" sz="2000" dirty="0" smtClean="0"/>
          </a:p>
          <a:p>
            <a:pPr lvl="2"/>
            <a:r>
              <a:rPr lang="es-ES_tradnl" sz="2000" dirty="0" smtClean="0"/>
              <a:t>(</a:t>
            </a:r>
            <a:r>
              <a:rPr lang="es-ES_tradnl" sz="2000" dirty="0"/>
              <a:t>b) </a:t>
            </a:r>
            <a:r>
              <a:rPr lang="es-ES_tradnl" sz="2000" dirty="0" err="1"/>
              <a:t>relevant</a:t>
            </a:r>
            <a:r>
              <a:rPr lang="es-ES_tradnl" sz="2000" dirty="0"/>
              <a:t> rules </a:t>
            </a:r>
            <a:r>
              <a:rPr lang="es-ES_tradnl" sz="2000" dirty="0" err="1"/>
              <a:t>contained</a:t>
            </a:r>
            <a:r>
              <a:rPr lang="es-ES_tradnl" sz="2000" dirty="0"/>
              <a:t> in </a:t>
            </a:r>
            <a:r>
              <a:rPr lang="es-ES_tradnl" sz="2000" dirty="0" err="1"/>
              <a:t>the</a:t>
            </a:r>
            <a:r>
              <a:rPr lang="es-ES_tradnl" sz="2000" dirty="0"/>
              <a:t> 2012 </a:t>
            </a:r>
            <a:r>
              <a:rPr lang="es-ES_tradnl" sz="2000" dirty="0" err="1"/>
              <a:t>Guidebook</a:t>
            </a:r>
            <a:r>
              <a:rPr lang="es-ES_tradnl" sz="2000" dirty="0"/>
              <a:t>, </a:t>
            </a:r>
            <a:r>
              <a:rPr lang="es-ES_tradnl" sz="2000" dirty="0" err="1"/>
              <a:t>such</a:t>
            </a:r>
            <a:r>
              <a:rPr lang="es-ES_tradnl" sz="2000" dirty="0"/>
              <a:t> as </a:t>
            </a:r>
            <a:r>
              <a:rPr lang="es-ES_tradnl" sz="2000" dirty="0" err="1"/>
              <a:t>the</a:t>
            </a:r>
            <a:r>
              <a:rPr lang="es-ES_tradnl" sz="2000" dirty="0"/>
              <a:t> </a:t>
            </a:r>
            <a:r>
              <a:rPr lang="es-ES_tradnl" sz="2000" dirty="0" err="1"/>
              <a:t>Geographic</a:t>
            </a:r>
            <a:r>
              <a:rPr lang="es-ES_tradnl" sz="2000" dirty="0"/>
              <a:t> </a:t>
            </a:r>
            <a:r>
              <a:rPr lang="es-ES_tradnl" sz="2000" dirty="0" err="1"/>
              <a:t>Names</a:t>
            </a:r>
            <a:r>
              <a:rPr lang="es-ES_tradnl" sz="2000" dirty="0"/>
              <a:t> </a:t>
            </a:r>
            <a:r>
              <a:rPr lang="es-ES_tradnl" sz="2000" dirty="0" err="1"/>
              <a:t>Review</a:t>
            </a:r>
            <a:r>
              <a:rPr lang="es-ES_tradnl" sz="2000" dirty="0"/>
              <a:t> </a:t>
            </a:r>
            <a:r>
              <a:rPr lang="es-ES_tradnl" sz="2000" dirty="0" err="1"/>
              <a:t>procedure</a:t>
            </a:r>
            <a:r>
              <a:rPr lang="es-ES_tradnl" sz="2000" dirty="0"/>
              <a:t>, </a:t>
            </a:r>
            <a:r>
              <a:rPr lang="es-ES_tradnl" sz="2000" dirty="0" err="1"/>
              <a:t>Geographic</a:t>
            </a:r>
            <a:r>
              <a:rPr lang="es-ES_tradnl" sz="2000" dirty="0"/>
              <a:t> </a:t>
            </a:r>
            <a:r>
              <a:rPr lang="es-ES_tradnl" sz="2000" dirty="0" err="1"/>
              <a:t>Names</a:t>
            </a:r>
            <a:r>
              <a:rPr lang="es-ES_tradnl" sz="2000" dirty="0"/>
              <a:t> Extended </a:t>
            </a:r>
            <a:r>
              <a:rPr lang="es-ES_tradnl" sz="2000" dirty="0" err="1"/>
              <a:t>Evaluation</a:t>
            </a:r>
            <a:r>
              <a:rPr lang="es-ES_tradnl" sz="2000" dirty="0"/>
              <a:t>, and </a:t>
            </a:r>
            <a:r>
              <a:rPr lang="es-ES_tradnl" sz="2000" dirty="0" err="1"/>
              <a:t>Objection</a:t>
            </a:r>
            <a:r>
              <a:rPr lang="es-ES_tradnl" sz="2000" dirty="0"/>
              <a:t> </a:t>
            </a:r>
            <a:r>
              <a:rPr lang="es-ES_tradnl" sz="2000" dirty="0" err="1"/>
              <a:t>Procedures</a:t>
            </a:r>
            <a:r>
              <a:rPr lang="es-ES_tradnl" sz="2000" dirty="0"/>
              <a:t>; and </a:t>
            </a:r>
            <a:endParaRPr lang="es-ES_tradnl" sz="2000" dirty="0" smtClean="0"/>
          </a:p>
          <a:p>
            <a:pPr lvl="1"/>
            <a:r>
              <a:rPr lang="es-ES_tradnl" sz="2000" dirty="0" smtClean="0"/>
              <a:t>(</a:t>
            </a:r>
            <a:r>
              <a:rPr lang="es-ES_tradnl" sz="2000" dirty="0"/>
              <a:t>iii) </a:t>
            </a:r>
            <a:r>
              <a:rPr lang="es-ES_tradnl" sz="2000" dirty="0" err="1"/>
              <a:t>take</a:t>
            </a:r>
            <a:r>
              <a:rPr lang="es-ES_tradnl" sz="2000" dirty="0"/>
              <a:t> </a:t>
            </a:r>
            <a:r>
              <a:rPr lang="es-ES_tradnl" sz="2000" dirty="0" err="1"/>
              <a:t>into</a:t>
            </a:r>
            <a:r>
              <a:rPr lang="es-ES_tradnl" sz="2000" dirty="0"/>
              <a:t> </a:t>
            </a:r>
            <a:r>
              <a:rPr lang="es-ES_tradnl" sz="2000" dirty="0" err="1"/>
              <a:t>account</a:t>
            </a:r>
            <a:r>
              <a:rPr lang="es-ES_tradnl" sz="2000" dirty="0"/>
              <a:t> </a:t>
            </a:r>
            <a:r>
              <a:rPr lang="es-ES_tradnl" sz="2000" dirty="0" err="1"/>
              <a:t>previous</a:t>
            </a:r>
            <a:r>
              <a:rPr lang="es-ES_tradnl" sz="2000" dirty="0"/>
              <a:t> </a:t>
            </a:r>
            <a:r>
              <a:rPr lang="es-ES_tradnl" sz="2000" dirty="0" err="1"/>
              <a:t>work</a:t>
            </a:r>
            <a:r>
              <a:rPr lang="es-ES_tradnl" sz="2000" dirty="0"/>
              <a:t> </a:t>
            </a:r>
            <a:r>
              <a:rPr lang="es-ES_tradnl" sz="2000" dirty="0" err="1"/>
              <a:t>related</a:t>
            </a:r>
            <a:r>
              <a:rPr lang="es-ES_tradnl" sz="2000" dirty="0"/>
              <a:t> to </a:t>
            </a:r>
            <a:r>
              <a:rPr lang="es-ES_tradnl" sz="2000" dirty="0" err="1"/>
              <a:t>geographic</a:t>
            </a:r>
            <a:r>
              <a:rPr lang="es-ES_tradnl" sz="2000" dirty="0"/>
              <a:t> </a:t>
            </a:r>
            <a:r>
              <a:rPr lang="es-ES_tradnl" sz="2000" dirty="0" err="1"/>
              <a:t>names</a:t>
            </a:r>
            <a:r>
              <a:rPr lang="es-ES_tradnl" sz="2000" dirty="0"/>
              <a:t> </a:t>
            </a:r>
            <a:r>
              <a:rPr lang="es-ES_tradnl" sz="2000" dirty="0" err="1"/>
              <a:t>that</a:t>
            </a:r>
            <a:r>
              <a:rPr lang="es-ES_tradnl" sz="2000" dirty="0"/>
              <a:t> </a:t>
            </a:r>
            <a:r>
              <a:rPr lang="es-ES_tradnl" sz="2000" dirty="0" err="1"/>
              <a:t>the</a:t>
            </a:r>
            <a:r>
              <a:rPr lang="es-ES_tradnl" sz="2000" dirty="0"/>
              <a:t> </a:t>
            </a:r>
            <a:r>
              <a:rPr lang="es-ES_tradnl" sz="2000" dirty="0" err="1"/>
              <a:t>community</a:t>
            </a:r>
            <a:r>
              <a:rPr lang="es-ES_tradnl" sz="2000" dirty="0"/>
              <a:t> </a:t>
            </a:r>
            <a:r>
              <a:rPr lang="es-ES_tradnl" sz="2000" dirty="0" err="1"/>
              <a:t>may</a:t>
            </a:r>
            <a:r>
              <a:rPr lang="es-ES_tradnl" sz="2000" dirty="0"/>
              <a:t> </a:t>
            </a:r>
            <a:r>
              <a:rPr lang="es-ES_tradnl" sz="2000" dirty="0" err="1"/>
              <a:t>have</a:t>
            </a:r>
            <a:r>
              <a:rPr lang="es-ES_tradnl" sz="2000" dirty="0"/>
              <a:t> </a:t>
            </a:r>
            <a:r>
              <a:rPr lang="es-ES_tradnl" sz="2000" dirty="0" err="1"/>
              <a:t>completed</a:t>
            </a:r>
            <a:r>
              <a:rPr lang="es-ES_tradnl" sz="2000" dirty="0"/>
              <a:t>. </a:t>
            </a:r>
            <a:endParaRPr lang="es-ES_tradnl" sz="2000" dirty="0" smtClean="0"/>
          </a:p>
          <a:p>
            <a:r>
              <a:rPr lang="es-ES_tradnl" sz="2000" dirty="0" smtClean="0"/>
              <a:t>2</a:t>
            </a:r>
            <a:r>
              <a:rPr lang="es-ES_tradnl" sz="2000" dirty="0"/>
              <a:t>. </a:t>
            </a:r>
            <a:r>
              <a:rPr lang="es-ES_tradnl" sz="2000" dirty="0" err="1"/>
              <a:t>Broader</a:t>
            </a:r>
            <a:r>
              <a:rPr lang="es-ES_tradnl" sz="2000" dirty="0"/>
              <a:t> </a:t>
            </a:r>
            <a:r>
              <a:rPr lang="es-ES_tradnl" sz="2000" dirty="0" err="1"/>
              <a:t>discussions</a:t>
            </a:r>
            <a:r>
              <a:rPr lang="es-ES_tradnl" sz="2000" dirty="0"/>
              <a:t> </a:t>
            </a:r>
            <a:r>
              <a:rPr lang="es-ES_tradnl" sz="2000" dirty="0" err="1"/>
              <a:t>about</a:t>
            </a:r>
            <a:r>
              <a:rPr lang="es-ES_tradnl" sz="2000" dirty="0"/>
              <a:t> </a:t>
            </a:r>
            <a:r>
              <a:rPr lang="es-ES_tradnl" sz="2000" dirty="0" err="1"/>
              <a:t>the</a:t>
            </a:r>
            <a:r>
              <a:rPr lang="es-ES_tradnl" sz="2000" dirty="0"/>
              <a:t> </a:t>
            </a:r>
            <a:r>
              <a:rPr lang="es-ES_tradnl" sz="2000" dirty="0" err="1"/>
              <a:t>remit</a:t>
            </a:r>
            <a:r>
              <a:rPr lang="es-ES_tradnl" sz="2000" dirty="0"/>
              <a:t> of </a:t>
            </a:r>
            <a:r>
              <a:rPr lang="es-ES_tradnl" sz="2000" dirty="0" err="1"/>
              <a:t>SOs</a:t>
            </a:r>
            <a:r>
              <a:rPr lang="es-ES_tradnl" sz="2000" dirty="0"/>
              <a:t> and </a:t>
            </a:r>
            <a:r>
              <a:rPr lang="es-ES_tradnl" sz="2000" dirty="0" err="1"/>
              <a:t>ACs</a:t>
            </a:r>
            <a:r>
              <a:rPr lang="es-ES_tradnl" sz="2000" dirty="0"/>
              <a:t>, as </a:t>
            </a:r>
            <a:r>
              <a:rPr lang="es-ES_tradnl" sz="2000" dirty="0" err="1"/>
              <a:t>well</a:t>
            </a:r>
            <a:r>
              <a:rPr lang="es-ES_tradnl" sz="2000" dirty="0"/>
              <a:t> as </a:t>
            </a:r>
            <a:r>
              <a:rPr lang="es-ES_tradnl" sz="2000" dirty="0" err="1"/>
              <a:t>the</a:t>
            </a:r>
            <a:r>
              <a:rPr lang="es-ES_tradnl" sz="2000" dirty="0"/>
              <a:t> </a:t>
            </a:r>
            <a:r>
              <a:rPr lang="es-ES_tradnl" sz="2000" dirty="0" err="1"/>
              <a:t>allocation</a:t>
            </a:r>
            <a:r>
              <a:rPr lang="es-ES_tradnl" sz="2000" dirty="0"/>
              <a:t> of </a:t>
            </a:r>
            <a:r>
              <a:rPr lang="es-ES_tradnl" sz="2000" dirty="0" err="1"/>
              <a:t>second</a:t>
            </a:r>
            <a:r>
              <a:rPr lang="es-ES_tradnl" sz="2000" dirty="0"/>
              <a:t> and </a:t>
            </a:r>
            <a:r>
              <a:rPr lang="es-ES_tradnl" sz="2000" dirty="0" err="1"/>
              <a:t>third</a:t>
            </a:r>
            <a:r>
              <a:rPr lang="es-ES_tradnl" sz="2000" dirty="0"/>
              <a:t> </a:t>
            </a:r>
            <a:r>
              <a:rPr lang="es-ES_tradnl" sz="2000" dirty="0" err="1"/>
              <a:t>level</a:t>
            </a:r>
            <a:r>
              <a:rPr lang="es-ES_tradnl" sz="2000" dirty="0"/>
              <a:t> </a:t>
            </a:r>
            <a:r>
              <a:rPr lang="es-ES_tradnl" sz="2000" dirty="0" err="1"/>
              <a:t>geographic</a:t>
            </a:r>
            <a:r>
              <a:rPr lang="es-ES_tradnl" sz="2000" dirty="0"/>
              <a:t> </a:t>
            </a:r>
            <a:r>
              <a:rPr lang="es-ES_tradnl" sz="2000" dirty="0" err="1"/>
              <a:t>domains</a:t>
            </a:r>
            <a:r>
              <a:rPr lang="es-ES_tradnl" sz="2000" dirty="0"/>
              <a:t> are </a:t>
            </a:r>
            <a:r>
              <a:rPr lang="es-ES_tradnl" sz="2000" dirty="0" err="1"/>
              <a:t>specifically</a:t>
            </a:r>
            <a:r>
              <a:rPr lang="es-ES_tradnl" sz="2000" dirty="0"/>
              <a:t> </a:t>
            </a:r>
            <a:r>
              <a:rPr lang="es-ES_tradnl" sz="2000" dirty="0" err="1"/>
              <a:t>out</a:t>
            </a:r>
            <a:r>
              <a:rPr lang="es-ES_tradnl" sz="2000" dirty="0"/>
              <a:t> of </a:t>
            </a:r>
            <a:r>
              <a:rPr lang="es-ES_tradnl" sz="2000" dirty="0" err="1"/>
              <a:t>scope</a:t>
            </a:r>
            <a:r>
              <a:rPr lang="es-ES_tradnl" sz="2000" dirty="0"/>
              <a:t> </a:t>
            </a:r>
            <a:r>
              <a:rPr lang="es-ES_tradnl" sz="2000" dirty="0" err="1"/>
              <a:t>for</a:t>
            </a:r>
            <a:r>
              <a:rPr lang="es-ES_tradnl" sz="2000" dirty="0"/>
              <a:t> </a:t>
            </a:r>
            <a:r>
              <a:rPr lang="es-ES_tradnl" sz="2000" dirty="0" err="1"/>
              <a:t>this</a:t>
            </a:r>
            <a:r>
              <a:rPr lang="es-ES_tradnl" sz="2000" dirty="0"/>
              <a:t> </a:t>
            </a:r>
            <a:r>
              <a:rPr lang="es-ES_tradnl" sz="2000" dirty="0" err="1"/>
              <a:t>Work</a:t>
            </a:r>
            <a:r>
              <a:rPr lang="es-ES_tradnl" sz="2000" dirty="0"/>
              <a:t> </a:t>
            </a:r>
            <a:r>
              <a:rPr lang="es-ES_tradnl" sz="2000" dirty="0" err="1"/>
              <a:t>Track</a:t>
            </a:r>
            <a:r>
              <a:rPr lang="es-ES_tradnl" sz="2000" dirty="0"/>
              <a:t>.</a:t>
            </a:r>
          </a:p>
        </p:txBody>
      </p:sp>
    </p:spTree>
    <p:extLst>
      <p:ext uri="{BB962C8B-B14F-4D97-AF65-F5344CB8AC3E}">
        <p14:creationId xmlns:p14="http://schemas.microsoft.com/office/powerpoint/2010/main" val="172891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a:t>: </a:t>
            </a:r>
            <a:r>
              <a:rPr lang="es-ES_tradnl" dirty="0" err="1"/>
              <a:t>Deliverables</a:t>
            </a:r>
            <a:endParaRPr lang="es-ES_tradnl" dirty="0"/>
          </a:p>
        </p:txBody>
      </p:sp>
      <p:sp>
        <p:nvSpPr>
          <p:cNvPr id="3" name="Marcador de texto 2"/>
          <p:cNvSpPr>
            <a:spLocks noGrp="1"/>
          </p:cNvSpPr>
          <p:nvPr>
            <p:ph type="body" idx="1"/>
          </p:nvPr>
        </p:nvSpPr>
        <p:spPr>
          <a:xfrm>
            <a:off x="179882" y="0"/>
            <a:ext cx="8709286" cy="6848818"/>
          </a:xfrm>
        </p:spPr>
        <p:txBody>
          <a:bodyPr/>
          <a:lstStyle/>
          <a:p>
            <a:endParaRPr lang="es-ES_tradnl" sz="1800" dirty="0" smtClean="0"/>
          </a:p>
          <a:p>
            <a:r>
              <a:rPr lang="es-ES_tradnl" sz="2000" dirty="0" err="1"/>
              <a:t>D</a:t>
            </a:r>
            <a:r>
              <a:rPr lang="es-ES_tradnl" sz="2000" dirty="0" err="1" smtClean="0"/>
              <a:t>evelop</a:t>
            </a:r>
            <a:r>
              <a:rPr lang="es-ES_tradnl" sz="2000" dirty="0" smtClean="0"/>
              <a:t> </a:t>
            </a:r>
            <a:r>
              <a:rPr lang="es-ES_tradnl" sz="2000" dirty="0"/>
              <a:t>a </a:t>
            </a:r>
            <a:r>
              <a:rPr lang="es-ES_tradnl" sz="2000" dirty="0" err="1"/>
              <a:t>work</a:t>
            </a:r>
            <a:r>
              <a:rPr lang="es-ES_tradnl" sz="2000" dirty="0"/>
              <a:t> plan, </a:t>
            </a:r>
            <a:r>
              <a:rPr lang="es-ES_tradnl" sz="2000" dirty="0" err="1"/>
              <a:t>including</a:t>
            </a:r>
            <a:r>
              <a:rPr lang="es-ES_tradnl" sz="2000" dirty="0"/>
              <a:t> a </a:t>
            </a:r>
            <a:r>
              <a:rPr lang="es-ES_tradnl" sz="2000" dirty="0" err="1"/>
              <a:t>timeline</a:t>
            </a:r>
            <a:r>
              <a:rPr lang="es-ES_tradnl" sz="2000" dirty="0"/>
              <a:t> </a:t>
            </a:r>
            <a:r>
              <a:rPr lang="es-ES_tradnl" sz="2000" dirty="0" err="1"/>
              <a:t>for</a:t>
            </a:r>
            <a:r>
              <a:rPr lang="es-ES_tradnl" sz="2000" dirty="0"/>
              <a:t> </a:t>
            </a:r>
            <a:r>
              <a:rPr lang="es-ES_tradnl" sz="2000" dirty="0" err="1"/>
              <a:t>activities</a:t>
            </a:r>
            <a:r>
              <a:rPr lang="es-ES_tradnl" sz="2000" dirty="0"/>
              <a:t> and </a:t>
            </a:r>
            <a:r>
              <a:rPr lang="es-ES_tradnl" sz="2000" dirty="0" err="1"/>
              <a:t>deliverables</a:t>
            </a:r>
            <a:r>
              <a:rPr lang="es-ES_tradnl" sz="2000" dirty="0"/>
              <a:t>. </a:t>
            </a:r>
            <a:endParaRPr lang="es-ES_tradnl" sz="2000" dirty="0" smtClean="0"/>
          </a:p>
          <a:p>
            <a:r>
              <a:rPr lang="es-ES_tradnl" sz="2000" dirty="0" err="1"/>
              <a:t>R</a:t>
            </a:r>
            <a:r>
              <a:rPr lang="es-ES_tradnl" sz="2000" dirty="0" err="1" smtClean="0"/>
              <a:t>each</a:t>
            </a:r>
            <a:r>
              <a:rPr lang="es-ES_tradnl" sz="2000" dirty="0" smtClean="0"/>
              <a:t> </a:t>
            </a:r>
            <a:r>
              <a:rPr lang="es-ES_tradnl" sz="2000" dirty="0" err="1"/>
              <a:t>consensus</a:t>
            </a:r>
            <a:r>
              <a:rPr lang="es-ES_tradnl" sz="2000" dirty="0"/>
              <a:t> </a:t>
            </a:r>
            <a:r>
              <a:rPr lang="es-ES_tradnl" sz="2000" dirty="0" err="1"/>
              <a:t>on</a:t>
            </a:r>
            <a:r>
              <a:rPr lang="es-ES_tradnl" sz="2000" dirty="0"/>
              <a:t> </a:t>
            </a:r>
            <a:r>
              <a:rPr lang="es-ES_tradnl" sz="2000" dirty="0" err="1"/>
              <a:t>potential</a:t>
            </a:r>
            <a:r>
              <a:rPr lang="es-ES_tradnl" sz="2000" dirty="0"/>
              <a:t> </a:t>
            </a:r>
            <a:r>
              <a:rPr lang="es-ES_tradnl" sz="2000" dirty="0" err="1"/>
              <a:t>policy</a:t>
            </a:r>
            <a:r>
              <a:rPr lang="es-ES_tradnl" sz="2000" dirty="0"/>
              <a:t> </a:t>
            </a:r>
            <a:r>
              <a:rPr lang="es-ES_tradnl" sz="2000" dirty="0" err="1"/>
              <a:t>recommendations</a:t>
            </a:r>
            <a:r>
              <a:rPr lang="es-ES_tradnl" sz="2000" dirty="0"/>
              <a:t> and/</a:t>
            </a:r>
            <a:r>
              <a:rPr lang="es-ES_tradnl" sz="2000" dirty="0" err="1"/>
              <a:t>or</a:t>
            </a:r>
            <a:r>
              <a:rPr lang="es-ES_tradnl" sz="2000" dirty="0"/>
              <a:t> </a:t>
            </a:r>
            <a:r>
              <a:rPr lang="es-ES_tradnl" sz="2000" dirty="0" err="1"/>
              <a:t>implementation</a:t>
            </a:r>
            <a:r>
              <a:rPr lang="es-ES_tradnl" sz="2000" dirty="0"/>
              <a:t> </a:t>
            </a:r>
            <a:r>
              <a:rPr lang="es-ES_tradnl" sz="2000" dirty="0" err="1"/>
              <a:t>guidance</a:t>
            </a:r>
            <a:r>
              <a:rPr lang="es-ES_tradnl" sz="2000" dirty="0"/>
              <a:t> </a:t>
            </a:r>
            <a:r>
              <a:rPr lang="es-ES_tradnl" sz="2000" dirty="0" err="1"/>
              <a:t>regarding</a:t>
            </a:r>
            <a:r>
              <a:rPr lang="es-ES_tradnl" sz="2000" dirty="0"/>
              <a:t> </a:t>
            </a:r>
            <a:r>
              <a:rPr lang="es-ES_tradnl" sz="2000" dirty="0" err="1"/>
              <a:t>geographic</a:t>
            </a:r>
            <a:r>
              <a:rPr lang="es-ES_tradnl" sz="2000" dirty="0"/>
              <a:t> </a:t>
            </a:r>
            <a:r>
              <a:rPr lang="es-ES_tradnl" sz="2000" dirty="0" err="1"/>
              <a:t>names</a:t>
            </a:r>
            <a:r>
              <a:rPr lang="es-ES_tradnl" sz="2000" dirty="0"/>
              <a:t> at </a:t>
            </a:r>
            <a:r>
              <a:rPr lang="es-ES_tradnl" sz="2000" dirty="0" err="1"/>
              <a:t>the</a:t>
            </a:r>
            <a:r>
              <a:rPr lang="es-ES_tradnl" sz="2000" dirty="0"/>
              <a:t> top </a:t>
            </a:r>
            <a:r>
              <a:rPr lang="es-ES_tradnl" sz="2000" dirty="0" err="1"/>
              <a:t>level</a:t>
            </a:r>
            <a:r>
              <a:rPr lang="es-ES_tradnl" sz="2000" dirty="0"/>
              <a:t>. </a:t>
            </a:r>
            <a:r>
              <a:rPr lang="es-ES_tradnl" sz="2000" dirty="0" err="1"/>
              <a:t>Following</a:t>
            </a:r>
            <a:r>
              <a:rPr lang="es-ES_tradnl" sz="2000" dirty="0"/>
              <a:t> </a:t>
            </a:r>
            <a:r>
              <a:rPr lang="es-ES_tradnl" sz="2000" dirty="0" err="1"/>
              <a:t>the</a:t>
            </a:r>
            <a:r>
              <a:rPr lang="es-ES_tradnl" sz="2000" dirty="0"/>
              <a:t> </a:t>
            </a:r>
            <a:r>
              <a:rPr lang="es-ES_tradnl" sz="2000" dirty="0" err="1"/>
              <a:t>process</a:t>
            </a:r>
            <a:r>
              <a:rPr lang="es-ES_tradnl" sz="2000" dirty="0"/>
              <a:t> set up </a:t>
            </a:r>
            <a:r>
              <a:rPr lang="es-ES_tradnl" sz="2000" dirty="0" err="1"/>
              <a:t>for</a:t>
            </a:r>
            <a:r>
              <a:rPr lang="es-ES_tradnl" sz="2000" dirty="0"/>
              <a:t> </a:t>
            </a:r>
            <a:r>
              <a:rPr lang="es-ES_tradnl" sz="2000" dirty="0" err="1"/>
              <a:t>the</a:t>
            </a:r>
            <a:r>
              <a:rPr lang="es-ES_tradnl" sz="2000" dirty="0"/>
              <a:t> </a:t>
            </a:r>
            <a:r>
              <a:rPr lang="es-ES_tradnl" sz="2000" dirty="0" err="1"/>
              <a:t>existing</a:t>
            </a:r>
            <a:r>
              <a:rPr lang="es-ES_tradnl" sz="2000" dirty="0"/>
              <a:t> </a:t>
            </a:r>
            <a:r>
              <a:rPr lang="es-ES_tradnl" sz="2000" dirty="0" err="1"/>
              <a:t>Work</a:t>
            </a:r>
            <a:r>
              <a:rPr lang="es-ES_tradnl" sz="2000" dirty="0"/>
              <a:t> </a:t>
            </a:r>
            <a:r>
              <a:rPr lang="es-ES_tradnl" sz="2000" dirty="0" err="1"/>
              <a:t>Tracks</a:t>
            </a:r>
            <a:r>
              <a:rPr lang="es-ES_tradnl" sz="2000" dirty="0"/>
              <a:t>, </a:t>
            </a:r>
            <a:r>
              <a:rPr lang="es-ES_tradnl" sz="2000" dirty="0" err="1"/>
              <a:t>it</a:t>
            </a:r>
            <a:r>
              <a:rPr lang="es-ES_tradnl" sz="2000" dirty="0"/>
              <a:t> </a:t>
            </a:r>
            <a:r>
              <a:rPr lang="es-ES_tradnl" sz="2000" dirty="0" err="1"/>
              <a:t>will</a:t>
            </a:r>
            <a:r>
              <a:rPr lang="es-ES_tradnl" sz="2000" dirty="0"/>
              <a:t> </a:t>
            </a:r>
            <a:r>
              <a:rPr lang="es-ES_tradnl" sz="2000" dirty="0" err="1"/>
              <a:t>deliver</a:t>
            </a:r>
            <a:r>
              <a:rPr lang="es-ES_tradnl" sz="2000" dirty="0"/>
              <a:t> </a:t>
            </a:r>
            <a:r>
              <a:rPr lang="es-ES_tradnl" sz="2000" dirty="0" err="1"/>
              <a:t>proposed</a:t>
            </a:r>
            <a:r>
              <a:rPr lang="es-ES_tradnl" sz="2000" dirty="0"/>
              <a:t> </a:t>
            </a:r>
            <a:r>
              <a:rPr lang="es-ES_tradnl" sz="2000" dirty="0" err="1"/>
              <a:t>recommendations</a:t>
            </a:r>
            <a:r>
              <a:rPr lang="es-ES_tradnl" sz="2000" dirty="0"/>
              <a:t> and </a:t>
            </a:r>
            <a:r>
              <a:rPr lang="es-ES_tradnl" sz="2000" dirty="0" err="1"/>
              <a:t>related</a:t>
            </a:r>
            <a:r>
              <a:rPr lang="es-ES_tradnl" sz="2000" dirty="0"/>
              <a:t> </a:t>
            </a:r>
            <a:r>
              <a:rPr lang="es-ES_tradnl" sz="2000" dirty="0" err="1"/>
              <a:t>rationale</a:t>
            </a:r>
            <a:r>
              <a:rPr lang="es-ES_tradnl" sz="2000" dirty="0"/>
              <a:t> (i.e., </a:t>
            </a:r>
            <a:r>
              <a:rPr lang="es-ES_tradnl" sz="2000" dirty="0" err="1"/>
              <a:t>Initial</a:t>
            </a:r>
            <a:r>
              <a:rPr lang="es-ES_tradnl" sz="2000" dirty="0"/>
              <a:t> </a:t>
            </a:r>
            <a:r>
              <a:rPr lang="es-ES_tradnl" sz="2000" dirty="0" err="1"/>
              <a:t>Report</a:t>
            </a:r>
            <a:r>
              <a:rPr lang="es-ES_tradnl" sz="2000" dirty="0"/>
              <a:t>) to </a:t>
            </a:r>
            <a:r>
              <a:rPr lang="es-ES_tradnl" sz="2000" dirty="0" err="1"/>
              <a:t>the</a:t>
            </a:r>
            <a:r>
              <a:rPr lang="es-ES_tradnl" sz="2000" dirty="0"/>
              <a:t> full </a:t>
            </a:r>
            <a:r>
              <a:rPr lang="es-ES_tradnl" sz="2000" dirty="0" err="1"/>
              <a:t>Working</a:t>
            </a:r>
            <a:r>
              <a:rPr lang="es-ES_tradnl" sz="2000" dirty="0"/>
              <a:t> </a:t>
            </a:r>
            <a:r>
              <a:rPr lang="es-ES_tradnl" sz="2000" dirty="0" err="1"/>
              <a:t>Group</a:t>
            </a:r>
            <a:r>
              <a:rPr lang="es-ES_tradnl" sz="2000" dirty="0"/>
              <a:t> </a:t>
            </a:r>
            <a:r>
              <a:rPr lang="es-ES_tradnl" sz="2000" dirty="0" err="1"/>
              <a:t>for</a:t>
            </a:r>
            <a:r>
              <a:rPr lang="es-ES_tradnl" sz="2000" dirty="0"/>
              <a:t> </a:t>
            </a:r>
            <a:r>
              <a:rPr lang="es-ES_tradnl" sz="2000" dirty="0" err="1"/>
              <a:t>consideration</a:t>
            </a:r>
            <a:r>
              <a:rPr lang="es-ES_tradnl" sz="2000" dirty="0"/>
              <a:t> and </a:t>
            </a:r>
            <a:r>
              <a:rPr lang="es-ES_tradnl" sz="2000" dirty="0" err="1"/>
              <a:t>possible</a:t>
            </a:r>
            <a:r>
              <a:rPr lang="es-ES_tradnl" sz="2000" dirty="0"/>
              <a:t> </a:t>
            </a:r>
            <a:r>
              <a:rPr lang="es-ES_tradnl" sz="2000" dirty="0" err="1"/>
              <a:t>adoption</a:t>
            </a:r>
            <a:r>
              <a:rPr lang="es-ES_tradnl" sz="2000" dirty="0"/>
              <a:t> as PDP WG </a:t>
            </a:r>
            <a:r>
              <a:rPr lang="es-ES_tradnl" sz="2000" dirty="0" err="1"/>
              <a:t>recommendations</a:t>
            </a:r>
            <a:r>
              <a:rPr lang="es-ES_tradnl" sz="2000" dirty="0" smtClean="0"/>
              <a:t>.</a:t>
            </a:r>
          </a:p>
          <a:p>
            <a:r>
              <a:rPr lang="es-ES_tradnl" sz="2000" dirty="0" err="1" smtClean="0"/>
              <a:t>Consensus</a:t>
            </a:r>
            <a:r>
              <a:rPr lang="es-ES_tradnl" sz="2000" dirty="0" smtClean="0"/>
              <a:t> </a:t>
            </a:r>
            <a:r>
              <a:rPr lang="es-ES_tradnl" sz="2000" dirty="0" err="1"/>
              <a:t>levels</a:t>
            </a:r>
            <a:r>
              <a:rPr lang="es-ES_tradnl" sz="2000" dirty="0"/>
              <a:t> </a:t>
            </a:r>
            <a:r>
              <a:rPr lang="es-ES_tradnl" sz="2000" dirty="0" err="1"/>
              <a:t>for</a:t>
            </a:r>
            <a:r>
              <a:rPr lang="es-ES_tradnl" sz="2000" dirty="0"/>
              <a:t> </a:t>
            </a:r>
            <a:r>
              <a:rPr lang="es-ES_tradnl" sz="2000" dirty="0" err="1"/>
              <a:t>all</a:t>
            </a:r>
            <a:r>
              <a:rPr lang="es-ES_tradnl" sz="2000" dirty="0"/>
              <a:t> </a:t>
            </a:r>
            <a:r>
              <a:rPr lang="es-ES_tradnl" sz="2000" dirty="0" err="1"/>
              <a:t>recommendations</a:t>
            </a:r>
            <a:r>
              <a:rPr lang="es-ES_tradnl" sz="2000" dirty="0"/>
              <a:t> </a:t>
            </a:r>
            <a:r>
              <a:rPr lang="es-ES_tradnl" sz="2000" dirty="0" err="1"/>
              <a:t>will</a:t>
            </a:r>
            <a:r>
              <a:rPr lang="es-ES_tradnl" sz="2000" dirty="0"/>
              <a:t> be </a:t>
            </a:r>
            <a:r>
              <a:rPr lang="es-ES_tradnl" sz="2000" dirty="0" err="1"/>
              <a:t>determined</a:t>
            </a:r>
            <a:r>
              <a:rPr lang="es-ES_tradnl" sz="2000" dirty="0"/>
              <a:t> per </a:t>
            </a:r>
            <a:r>
              <a:rPr lang="es-ES_tradnl" sz="2000" dirty="0" err="1"/>
              <a:t>the</a:t>
            </a:r>
            <a:r>
              <a:rPr lang="es-ES_tradnl" sz="2000" dirty="0"/>
              <a:t> </a:t>
            </a:r>
            <a:r>
              <a:rPr lang="es-ES_tradnl" sz="2000" dirty="0" err="1"/>
              <a:t>decision-making</a:t>
            </a:r>
            <a:r>
              <a:rPr lang="es-ES_tradnl" sz="2000" dirty="0"/>
              <a:t> </a:t>
            </a:r>
            <a:r>
              <a:rPr lang="es-ES_tradnl" sz="2000" dirty="0" err="1"/>
              <a:t>section</a:t>
            </a:r>
            <a:r>
              <a:rPr lang="es-ES_tradnl" sz="2000" dirty="0"/>
              <a:t> </a:t>
            </a:r>
            <a:r>
              <a:rPr lang="es-ES_tradnl" sz="2000" dirty="0" err="1" smtClean="0"/>
              <a:t>established</a:t>
            </a:r>
            <a:r>
              <a:rPr lang="es-ES_tradnl" sz="2000" dirty="0" smtClean="0"/>
              <a:t> in </a:t>
            </a:r>
            <a:r>
              <a:rPr lang="es-ES_tradnl" sz="2000" dirty="0" err="1" smtClean="0"/>
              <a:t>the</a:t>
            </a:r>
            <a:r>
              <a:rPr lang="es-ES_tradnl" sz="2000" dirty="0" smtClean="0"/>
              <a:t> </a:t>
            </a:r>
            <a:r>
              <a:rPr lang="es-ES_tradnl" sz="2000" dirty="0" err="1" smtClean="0"/>
              <a:t>ToR</a:t>
            </a:r>
            <a:r>
              <a:rPr lang="es-ES_tradnl" sz="2000" dirty="0" smtClean="0"/>
              <a:t>.</a:t>
            </a:r>
          </a:p>
          <a:p>
            <a:r>
              <a:rPr lang="es-ES_tradnl" sz="2000" dirty="0" err="1" smtClean="0"/>
              <a:t>The</a:t>
            </a:r>
            <a:r>
              <a:rPr lang="es-ES_tradnl" sz="2000" dirty="0" smtClean="0"/>
              <a:t> </a:t>
            </a:r>
            <a:r>
              <a:rPr lang="es-ES_tradnl" sz="2000" dirty="0"/>
              <a:t>full </a:t>
            </a:r>
            <a:r>
              <a:rPr lang="es-ES_tradnl" sz="2000" dirty="0" err="1"/>
              <a:t>Working</a:t>
            </a:r>
            <a:r>
              <a:rPr lang="es-ES_tradnl" sz="2000" dirty="0"/>
              <a:t> </a:t>
            </a:r>
            <a:r>
              <a:rPr lang="es-ES_tradnl" sz="2000" dirty="0" err="1"/>
              <a:t>Group</a:t>
            </a:r>
            <a:r>
              <a:rPr lang="es-ES_tradnl" sz="2000" dirty="0"/>
              <a:t> </a:t>
            </a:r>
            <a:r>
              <a:rPr lang="es-ES_tradnl" sz="2000" dirty="0" err="1"/>
              <a:t>will</a:t>
            </a:r>
            <a:r>
              <a:rPr lang="es-ES_tradnl" sz="2000" dirty="0"/>
              <a:t> </a:t>
            </a:r>
            <a:r>
              <a:rPr lang="es-ES_tradnl" sz="2000" dirty="0" err="1"/>
              <a:t>publish</a:t>
            </a:r>
            <a:r>
              <a:rPr lang="es-ES_tradnl" sz="2000" dirty="0"/>
              <a:t> </a:t>
            </a:r>
            <a:r>
              <a:rPr lang="es-ES_tradnl" sz="2000" dirty="0" err="1"/>
              <a:t>the</a:t>
            </a:r>
            <a:r>
              <a:rPr lang="es-ES_tradnl" sz="2000" dirty="0"/>
              <a:t> </a:t>
            </a:r>
            <a:r>
              <a:rPr lang="es-ES_tradnl" sz="2000" dirty="0" err="1"/>
              <a:t>Initial</a:t>
            </a:r>
            <a:r>
              <a:rPr lang="es-ES_tradnl" sz="2000" dirty="0"/>
              <a:t> </a:t>
            </a:r>
            <a:r>
              <a:rPr lang="es-ES_tradnl" sz="2000" dirty="0" err="1"/>
              <a:t>Report</a:t>
            </a:r>
            <a:r>
              <a:rPr lang="es-ES_tradnl" sz="2000" dirty="0"/>
              <a:t> </a:t>
            </a:r>
            <a:r>
              <a:rPr lang="es-ES_tradnl" sz="2000" dirty="0" err="1"/>
              <a:t>for</a:t>
            </a:r>
            <a:r>
              <a:rPr lang="es-ES_tradnl" sz="2000" dirty="0"/>
              <a:t> </a:t>
            </a:r>
            <a:r>
              <a:rPr lang="es-ES_tradnl" sz="2000" dirty="0" err="1"/>
              <a:t>public</a:t>
            </a:r>
            <a:r>
              <a:rPr lang="es-ES_tradnl" sz="2000" dirty="0"/>
              <a:t> </a:t>
            </a:r>
            <a:r>
              <a:rPr lang="es-ES_tradnl" sz="2000" dirty="0" err="1"/>
              <a:t>comment</a:t>
            </a:r>
            <a:r>
              <a:rPr lang="es-ES_tradnl" sz="2000" dirty="0"/>
              <a:t>. </a:t>
            </a:r>
            <a:r>
              <a:rPr lang="es-ES_tradnl" sz="2000" dirty="0" err="1"/>
              <a:t>All</a:t>
            </a:r>
            <a:r>
              <a:rPr lang="es-ES_tradnl" sz="2000" dirty="0"/>
              <a:t> </a:t>
            </a:r>
            <a:r>
              <a:rPr lang="es-ES_tradnl" sz="2000" dirty="0" err="1"/>
              <a:t>comments</a:t>
            </a:r>
            <a:r>
              <a:rPr lang="es-ES_tradnl" sz="2000" dirty="0"/>
              <a:t> </a:t>
            </a:r>
            <a:r>
              <a:rPr lang="es-ES_tradnl" sz="2000" dirty="0" err="1"/>
              <a:t>received</a:t>
            </a:r>
            <a:r>
              <a:rPr lang="es-ES_tradnl" sz="2000" dirty="0"/>
              <a:t> </a:t>
            </a:r>
            <a:r>
              <a:rPr lang="es-ES_tradnl" sz="2000" dirty="0" err="1"/>
              <a:t>will</a:t>
            </a:r>
            <a:r>
              <a:rPr lang="es-ES_tradnl" sz="2000" dirty="0"/>
              <a:t> be </a:t>
            </a:r>
            <a:r>
              <a:rPr lang="es-ES_tradnl" sz="2000" dirty="0" err="1"/>
              <a:t>passed</a:t>
            </a:r>
            <a:r>
              <a:rPr lang="es-ES_tradnl" sz="2000" dirty="0"/>
              <a:t> </a:t>
            </a:r>
            <a:r>
              <a:rPr lang="es-ES_tradnl" sz="2000" dirty="0" err="1"/>
              <a:t>on</a:t>
            </a:r>
            <a:r>
              <a:rPr lang="es-ES_tradnl" sz="2000" dirty="0"/>
              <a:t> to </a:t>
            </a:r>
            <a:r>
              <a:rPr lang="es-ES_tradnl" sz="2000" dirty="0" err="1"/>
              <a:t>Work</a:t>
            </a:r>
            <a:r>
              <a:rPr lang="es-ES_tradnl" sz="2000" dirty="0"/>
              <a:t> </a:t>
            </a:r>
            <a:r>
              <a:rPr lang="es-ES_tradnl" sz="2000" dirty="0" err="1"/>
              <a:t>Track</a:t>
            </a:r>
            <a:r>
              <a:rPr lang="es-ES_tradnl" sz="2000" dirty="0"/>
              <a:t> 5 </a:t>
            </a:r>
            <a:r>
              <a:rPr lang="es-ES_tradnl" sz="2000" dirty="0" err="1"/>
              <a:t>for</a:t>
            </a:r>
            <a:r>
              <a:rPr lang="es-ES_tradnl" sz="2000" dirty="0"/>
              <a:t> </a:t>
            </a:r>
            <a:r>
              <a:rPr lang="es-ES_tradnl" sz="2000" dirty="0" err="1"/>
              <a:t>due</a:t>
            </a:r>
            <a:r>
              <a:rPr lang="es-ES_tradnl" sz="2000" dirty="0"/>
              <a:t> </a:t>
            </a:r>
            <a:r>
              <a:rPr lang="es-ES_tradnl" sz="2000" dirty="0" err="1"/>
              <a:t>consideration</a:t>
            </a:r>
            <a:r>
              <a:rPr lang="es-ES_tradnl" sz="2000" dirty="0"/>
              <a:t> and </a:t>
            </a:r>
            <a:r>
              <a:rPr lang="es-ES_tradnl" sz="2000" dirty="0" err="1"/>
              <a:t>any</a:t>
            </a:r>
            <a:r>
              <a:rPr lang="es-ES_tradnl" sz="2000" dirty="0"/>
              <a:t> </a:t>
            </a:r>
            <a:r>
              <a:rPr lang="es-ES_tradnl" sz="2000" dirty="0" err="1"/>
              <a:t>changes</a:t>
            </a:r>
            <a:r>
              <a:rPr lang="es-ES_tradnl" sz="2000" dirty="0"/>
              <a:t> as </a:t>
            </a:r>
            <a:r>
              <a:rPr lang="es-ES_tradnl" sz="2000" dirty="0" err="1"/>
              <a:t>appropriate</a:t>
            </a:r>
            <a:r>
              <a:rPr lang="es-ES_tradnl" sz="2000" dirty="0"/>
              <a:t>. </a:t>
            </a:r>
            <a:endParaRPr lang="es-ES_tradnl" sz="2000" dirty="0" smtClean="0"/>
          </a:p>
          <a:p>
            <a:r>
              <a:rPr lang="es-ES_tradnl" sz="2000" dirty="0" err="1" smtClean="0"/>
              <a:t>Work</a:t>
            </a:r>
            <a:r>
              <a:rPr lang="es-ES_tradnl" sz="2000" dirty="0" smtClean="0"/>
              <a:t> </a:t>
            </a:r>
            <a:r>
              <a:rPr lang="es-ES_tradnl" sz="2000" dirty="0" err="1"/>
              <a:t>Track</a:t>
            </a:r>
            <a:r>
              <a:rPr lang="es-ES_tradnl" sz="2000" dirty="0"/>
              <a:t> 5’s Final </a:t>
            </a:r>
            <a:r>
              <a:rPr lang="es-ES_tradnl" sz="2000" dirty="0" err="1"/>
              <a:t>Report</a:t>
            </a:r>
            <a:r>
              <a:rPr lang="es-ES_tradnl" sz="2000" dirty="0"/>
              <a:t> and </a:t>
            </a:r>
            <a:r>
              <a:rPr lang="es-ES_tradnl" sz="2000" dirty="0" err="1"/>
              <a:t>recommendation</a:t>
            </a:r>
            <a:r>
              <a:rPr lang="es-ES_tradnl" sz="2000" dirty="0"/>
              <a:t> </a:t>
            </a:r>
            <a:r>
              <a:rPr lang="es-ES_tradnl" sz="2000" dirty="0" err="1"/>
              <a:t>will</a:t>
            </a:r>
            <a:r>
              <a:rPr lang="es-ES_tradnl" sz="2000" dirty="0"/>
              <a:t> be </a:t>
            </a:r>
            <a:r>
              <a:rPr lang="es-ES_tradnl" sz="2000" dirty="0" err="1"/>
              <a:t>delivered</a:t>
            </a:r>
            <a:r>
              <a:rPr lang="es-ES_tradnl" sz="2000" dirty="0"/>
              <a:t> to </a:t>
            </a:r>
            <a:r>
              <a:rPr lang="es-ES_tradnl" sz="2000" dirty="0" err="1"/>
              <a:t>the</a:t>
            </a:r>
            <a:r>
              <a:rPr lang="es-ES_tradnl" sz="2000" dirty="0"/>
              <a:t> full </a:t>
            </a:r>
            <a:r>
              <a:rPr lang="es-ES_tradnl" sz="2000" dirty="0" err="1"/>
              <a:t>Working</a:t>
            </a:r>
            <a:r>
              <a:rPr lang="es-ES_tradnl" sz="2000" dirty="0"/>
              <a:t> </a:t>
            </a:r>
            <a:r>
              <a:rPr lang="es-ES_tradnl" sz="2000" dirty="0" err="1"/>
              <a:t>Group</a:t>
            </a:r>
            <a:endParaRPr lang="es-ES_tradnl" sz="2000" dirty="0"/>
          </a:p>
        </p:txBody>
      </p:sp>
    </p:spTree>
    <p:extLst>
      <p:ext uri="{BB962C8B-B14F-4D97-AF65-F5344CB8AC3E}">
        <p14:creationId xmlns:p14="http://schemas.microsoft.com/office/powerpoint/2010/main" val="66794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ToR</a:t>
            </a:r>
            <a:r>
              <a:rPr lang="es-ES_tradnl" dirty="0" smtClean="0"/>
              <a:t> </a:t>
            </a:r>
            <a:r>
              <a:rPr lang="es-ES_tradnl" dirty="0" err="1" smtClean="0"/>
              <a:t>hightlights</a:t>
            </a:r>
            <a:r>
              <a:rPr lang="es-ES_tradnl" dirty="0"/>
              <a:t>: </a:t>
            </a:r>
            <a:r>
              <a:rPr lang="es-ES_tradnl" dirty="0" err="1" smtClean="0"/>
              <a:t>Decision-making</a:t>
            </a:r>
            <a:endParaRPr lang="es-ES_tradnl" dirty="0"/>
          </a:p>
        </p:txBody>
      </p:sp>
      <p:sp>
        <p:nvSpPr>
          <p:cNvPr id="3" name="Marcador de texto 2"/>
          <p:cNvSpPr>
            <a:spLocks noGrp="1"/>
          </p:cNvSpPr>
          <p:nvPr>
            <p:ph type="body" idx="1"/>
          </p:nvPr>
        </p:nvSpPr>
        <p:spPr>
          <a:xfrm>
            <a:off x="224852" y="46179"/>
            <a:ext cx="8709286" cy="6848818"/>
          </a:xfrm>
        </p:spPr>
        <p:txBody>
          <a:bodyPr/>
          <a:lstStyle/>
          <a:p>
            <a:endParaRPr lang="es-ES_tradnl" sz="1800" dirty="0" smtClean="0"/>
          </a:p>
          <a:p>
            <a:r>
              <a:rPr lang="es-ES_tradnl" sz="2000" dirty="0"/>
              <a:t>Full </a:t>
            </a:r>
            <a:r>
              <a:rPr lang="es-ES_tradnl" sz="2000" dirty="0" err="1" smtClean="0"/>
              <a:t>consensus</a:t>
            </a:r>
            <a:r>
              <a:rPr lang="es-ES_tradnl" sz="2000" dirty="0" smtClean="0"/>
              <a:t>:  no </a:t>
            </a:r>
            <a:r>
              <a:rPr lang="es-ES_tradnl" sz="2000" dirty="0" err="1"/>
              <a:t>one</a:t>
            </a:r>
            <a:r>
              <a:rPr lang="es-ES_tradnl" sz="2000" dirty="0"/>
              <a:t> </a:t>
            </a:r>
            <a:r>
              <a:rPr lang="es-ES_tradnl" sz="2000" dirty="0" err="1" smtClean="0"/>
              <a:t>speaks</a:t>
            </a:r>
            <a:r>
              <a:rPr lang="es-ES_tradnl" sz="2000" dirty="0" smtClean="0"/>
              <a:t> </a:t>
            </a:r>
            <a:r>
              <a:rPr lang="es-ES_tradnl" sz="2000" dirty="0" err="1"/>
              <a:t>against</a:t>
            </a:r>
            <a:r>
              <a:rPr lang="es-ES_tradnl" sz="2000" dirty="0"/>
              <a:t> </a:t>
            </a:r>
            <a:r>
              <a:rPr lang="es-ES_tradnl" sz="2000" dirty="0" err="1"/>
              <a:t>the</a:t>
            </a:r>
            <a:r>
              <a:rPr lang="es-ES_tradnl" sz="2000" dirty="0"/>
              <a:t> </a:t>
            </a:r>
            <a:r>
              <a:rPr lang="es-ES_tradnl" sz="2000" dirty="0" err="1" smtClean="0"/>
              <a:t>recommendation</a:t>
            </a:r>
            <a:endParaRPr lang="es-ES_tradnl" sz="2000" dirty="0" smtClean="0"/>
          </a:p>
          <a:p>
            <a:r>
              <a:rPr lang="es-ES_tradnl" sz="2000" dirty="0" err="1" smtClean="0"/>
              <a:t>Consensus</a:t>
            </a:r>
            <a:r>
              <a:rPr lang="es-ES_tradnl" sz="2000" dirty="0"/>
              <a:t>:</a:t>
            </a:r>
            <a:r>
              <a:rPr lang="es-ES_tradnl" sz="2000" dirty="0" smtClean="0"/>
              <a:t> </a:t>
            </a:r>
            <a:r>
              <a:rPr lang="es-ES_tradnl" sz="2000" dirty="0"/>
              <a:t>a position </a:t>
            </a:r>
            <a:r>
              <a:rPr lang="es-ES_tradnl" sz="2000" dirty="0" err="1"/>
              <a:t>where</a:t>
            </a:r>
            <a:r>
              <a:rPr lang="es-ES_tradnl" sz="2000" dirty="0"/>
              <a:t> </a:t>
            </a:r>
            <a:r>
              <a:rPr lang="es-ES_tradnl" sz="2000" dirty="0" err="1"/>
              <a:t>only</a:t>
            </a:r>
            <a:r>
              <a:rPr lang="es-ES_tradnl" sz="2000" dirty="0"/>
              <a:t> a </a:t>
            </a:r>
            <a:r>
              <a:rPr lang="es-ES_tradnl" sz="2000" dirty="0" err="1"/>
              <a:t>small</a:t>
            </a:r>
            <a:r>
              <a:rPr lang="es-ES_tradnl" sz="2000" dirty="0"/>
              <a:t> </a:t>
            </a:r>
            <a:r>
              <a:rPr lang="es-ES_tradnl" sz="2000" dirty="0" err="1"/>
              <a:t>minority</a:t>
            </a:r>
            <a:r>
              <a:rPr lang="es-ES_tradnl" sz="2000" dirty="0"/>
              <a:t> </a:t>
            </a:r>
            <a:r>
              <a:rPr lang="es-ES_tradnl" sz="2000" dirty="0" err="1"/>
              <a:t>disagrees</a:t>
            </a:r>
            <a:r>
              <a:rPr lang="es-ES_tradnl" sz="2000" dirty="0"/>
              <a:t>, </a:t>
            </a:r>
            <a:r>
              <a:rPr lang="es-ES_tradnl" sz="2000" dirty="0" err="1"/>
              <a:t>but</a:t>
            </a:r>
            <a:r>
              <a:rPr lang="es-ES_tradnl" sz="2000" dirty="0"/>
              <a:t> </a:t>
            </a:r>
            <a:r>
              <a:rPr lang="es-ES_tradnl" sz="2000" dirty="0" err="1"/>
              <a:t>most</a:t>
            </a:r>
            <a:r>
              <a:rPr lang="es-ES_tradnl" sz="2000" dirty="0"/>
              <a:t> </a:t>
            </a:r>
            <a:r>
              <a:rPr lang="es-ES_tradnl" sz="2000" dirty="0" err="1"/>
              <a:t>agree</a:t>
            </a:r>
            <a:r>
              <a:rPr lang="es-ES_tradnl" sz="2000" dirty="0"/>
              <a:t>. </a:t>
            </a:r>
            <a:endParaRPr lang="es-ES_tradnl" sz="2000" dirty="0" smtClean="0"/>
          </a:p>
          <a:p>
            <a:r>
              <a:rPr lang="es-ES_tradnl" sz="2000" dirty="0" err="1" smtClean="0"/>
              <a:t>Strong</a:t>
            </a:r>
            <a:r>
              <a:rPr lang="es-ES_tradnl" sz="2000" dirty="0" smtClean="0"/>
              <a:t> </a:t>
            </a:r>
            <a:r>
              <a:rPr lang="es-ES_tradnl" sz="2000" dirty="0" err="1"/>
              <a:t>support</a:t>
            </a:r>
            <a:r>
              <a:rPr lang="es-ES_tradnl" sz="2000" dirty="0"/>
              <a:t> </a:t>
            </a:r>
            <a:r>
              <a:rPr lang="es-ES_tradnl" sz="2000" dirty="0" err="1"/>
              <a:t>but</a:t>
            </a:r>
            <a:r>
              <a:rPr lang="es-ES_tradnl" sz="2000" dirty="0"/>
              <a:t> </a:t>
            </a:r>
            <a:r>
              <a:rPr lang="es-ES_tradnl" sz="2000" dirty="0" err="1"/>
              <a:t>significant</a:t>
            </a:r>
            <a:r>
              <a:rPr lang="es-ES_tradnl" sz="2000" dirty="0"/>
              <a:t> </a:t>
            </a:r>
            <a:r>
              <a:rPr lang="es-ES_tradnl" sz="2000" dirty="0" err="1" smtClean="0"/>
              <a:t>opposition</a:t>
            </a:r>
            <a:r>
              <a:rPr lang="es-ES_tradnl" sz="2000" dirty="0" smtClean="0"/>
              <a:t>: a </a:t>
            </a:r>
            <a:r>
              <a:rPr lang="es-ES_tradnl" sz="2000" dirty="0"/>
              <a:t>position </a:t>
            </a:r>
            <a:r>
              <a:rPr lang="es-ES_tradnl" sz="2000" dirty="0" err="1"/>
              <a:t>where</a:t>
            </a:r>
            <a:r>
              <a:rPr lang="es-ES_tradnl" sz="2000" dirty="0"/>
              <a:t>, </a:t>
            </a:r>
            <a:r>
              <a:rPr lang="es-ES_tradnl" sz="2000" dirty="0" err="1" smtClean="0"/>
              <a:t>there</a:t>
            </a:r>
            <a:r>
              <a:rPr lang="es-ES_tradnl" sz="2000" dirty="0" smtClean="0"/>
              <a:t> </a:t>
            </a:r>
            <a:r>
              <a:rPr lang="es-ES_tradnl" sz="2000" dirty="0"/>
              <a:t>are a </a:t>
            </a:r>
            <a:r>
              <a:rPr lang="es-ES_tradnl" sz="2000" dirty="0" err="1"/>
              <a:t>significant</a:t>
            </a:r>
            <a:r>
              <a:rPr lang="es-ES_tradnl" sz="2000" dirty="0"/>
              <a:t> </a:t>
            </a:r>
            <a:r>
              <a:rPr lang="es-ES_tradnl" sz="2000" dirty="0" err="1"/>
              <a:t>number</a:t>
            </a:r>
            <a:r>
              <a:rPr lang="es-ES_tradnl" sz="2000" dirty="0"/>
              <a:t> of </a:t>
            </a:r>
            <a:r>
              <a:rPr lang="es-ES_tradnl" sz="2000" dirty="0" err="1"/>
              <a:t>those</a:t>
            </a:r>
            <a:r>
              <a:rPr lang="es-ES_tradnl" sz="2000" dirty="0"/>
              <a:t> </a:t>
            </a:r>
            <a:r>
              <a:rPr lang="es-ES_tradnl" sz="2000" dirty="0" err="1"/>
              <a:t>who</a:t>
            </a:r>
            <a:r>
              <a:rPr lang="es-ES_tradnl" sz="2000" dirty="0"/>
              <a:t> do </a:t>
            </a:r>
            <a:r>
              <a:rPr lang="es-ES_tradnl" sz="2000" dirty="0" err="1"/>
              <a:t>not</a:t>
            </a:r>
            <a:r>
              <a:rPr lang="es-ES_tradnl" sz="2000" dirty="0"/>
              <a:t> </a:t>
            </a:r>
            <a:r>
              <a:rPr lang="es-ES_tradnl" sz="2000" dirty="0" err="1"/>
              <a:t>support</a:t>
            </a:r>
            <a:r>
              <a:rPr lang="es-ES_tradnl" sz="2000" dirty="0"/>
              <a:t> </a:t>
            </a:r>
            <a:r>
              <a:rPr lang="es-ES_tradnl" sz="2000" dirty="0" err="1"/>
              <a:t>it</a:t>
            </a:r>
            <a:r>
              <a:rPr lang="es-ES_tradnl" sz="2000" dirty="0"/>
              <a:t>. </a:t>
            </a:r>
          </a:p>
          <a:p>
            <a:r>
              <a:rPr lang="es-ES_tradnl" sz="2000" dirty="0" err="1" smtClean="0"/>
              <a:t>Divergence</a:t>
            </a:r>
            <a:r>
              <a:rPr lang="es-ES_tradnl" sz="2000" dirty="0" smtClean="0"/>
              <a:t> </a:t>
            </a:r>
            <a:r>
              <a:rPr lang="es-ES_tradnl" sz="2000" dirty="0"/>
              <a:t>(</a:t>
            </a:r>
            <a:r>
              <a:rPr lang="es-ES_tradnl" sz="2000" dirty="0" err="1"/>
              <a:t>also</a:t>
            </a:r>
            <a:r>
              <a:rPr lang="es-ES_tradnl" sz="2000" dirty="0"/>
              <a:t> </a:t>
            </a:r>
            <a:r>
              <a:rPr lang="es-ES_tradnl" sz="2000" dirty="0" err="1"/>
              <a:t>referred</a:t>
            </a:r>
            <a:r>
              <a:rPr lang="es-ES_tradnl" sz="2000" dirty="0"/>
              <a:t> to as No </a:t>
            </a:r>
            <a:r>
              <a:rPr lang="es-ES_tradnl" sz="2000" dirty="0" err="1" smtClean="0"/>
              <a:t>Consensus</a:t>
            </a:r>
            <a:r>
              <a:rPr lang="es-ES_tradnl" sz="2000" dirty="0" smtClean="0"/>
              <a:t>): a </a:t>
            </a:r>
            <a:r>
              <a:rPr lang="es-ES_tradnl" sz="2000" dirty="0"/>
              <a:t>position </a:t>
            </a:r>
            <a:r>
              <a:rPr lang="es-ES_tradnl" sz="2000" dirty="0" err="1"/>
              <a:t>where</a:t>
            </a:r>
            <a:r>
              <a:rPr lang="es-ES_tradnl" sz="2000" dirty="0"/>
              <a:t> </a:t>
            </a:r>
            <a:r>
              <a:rPr lang="es-ES_tradnl" sz="2000" dirty="0" err="1"/>
              <a:t>there</a:t>
            </a:r>
            <a:r>
              <a:rPr lang="es-ES_tradnl" sz="2000" dirty="0"/>
              <a:t> </a:t>
            </a:r>
            <a:r>
              <a:rPr lang="es-ES_tradnl" sz="2000" dirty="0" err="1"/>
              <a:t>isn't</a:t>
            </a:r>
            <a:r>
              <a:rPr lang="es-ES_tradnl" sz="2000" dirty="0"/>
              <a:t> </a:t>
            </a:r>
            <a:r>
              <a:rPr lang="es-ES_tradnl" sz="2000" dirty="0" err="1"/>
              <a:t>strong</a:t>
            </a:r>
            <a:r>
              <a:rPr lang="es-ES_tradnl" sz="2000" dirty="0"/>
              <a:t> </a:t>
            </a:r>
            <a:r>
              <a:rPr lang="es-ES_tradnl" sz="2000" dirty="0" err="1"/>
              <a:t>support</a:t>
            </a:r>
            <a:r>
              <a:rPr lang="es-ES_tradnl" sz="2000" dirty="0"/>
              <a:t> </a:t>
            </a:r>
            <a:r>
              <a:rPr lang="es-ES_tradnl" sz="2000" dirty="0" err="1"/>
              <a:t>for</a:t>
            </a:r>
            <a:r>
              <a:rPr lang="es-ES_tradnl" sz="2000" dirty="0"/>
              <a:t> </a:t>
            </a:r>
            <a:r>
              <a:rPr lang="es-ES_tradnl" sz="2000" dirty="0" err="1"/>
              <a:t>any</a:t>
            </a:r>
            <a:r>
              <a:rPr lang="es-ES_tradnl" sz="2000" dirty="0"/>
              <a:t> particular position, </a:t>
            </a:r>
            <a:r>
              <a:rPr lang="es-ES_tradnl" sz="2000" dirty="0" err="1"/>
              <a:t>but</a:t>
            </a:r>
            <a:r>
              <a:rPr lang="es-ES_tradnl" sz="2000" dirty="0"/>
              <a:t> </a:t>
            </a:r>
            <a:r>
              <a:rPr lang="es-ES_tradnl" sz="2000" dirty="0" err="1"/>
              <a:t>many</a:t>
            </a:r>
            <a:r>
              <a:rPr lang="es-ES_tradnl" sz="2000" dirty="0"/>
              <a:t> </a:t>
            </a:r>
            <a:r>
              <a:rPr lang="es-ES_tradnl" sz="2000" dirty="0" err="1"/>
              <a:t>different</a:t>
            </a:r>
            <a:r>
              <a:rPr lang="es-ES_tradnl" sz="2000" dirty="0"/>
              <a:t> </a:t>
            </a:r>
            <a:r>
              <a:rPr lang="es-ES_tradnl" sz="2000" dirty="0" err="1"/>
              <a:t>points</a:t>
            </a:r>
            <a:r>
              <a:rPr lang="es-ES_tradnl" sz="2000" dirty="0"/>
              <a:t> of </a:t>
            </a:r>
            <a:r>
              <a:rPr lang="es-ES_tradnl" sz="2000" dirty="0" err="1"/>
              <a:t>view</a:t>
            </a:r>
            <a:r>
              <a:rPr lang="es-ES_tradnl" sz="2000" dirty="0"/>
              <a:t>. </a:t>
            </a:r>
          </a:p>
          <a:p>
            <a:r>
              <a:rPr lang="es-ES_tradnl" sz="2000" dirty="0" err="1" smtClean="0"/>
              <a:t>Minority</a:t>
            </a:r>
            <a:r>
              <a:rPr lang="es-ES_tradnl" sz="2000" dirty="0" smtClean="0"/>
              <a:t> View: </a:t>
            </a:r>
            <a:r>
              <a:rPr lang="es-ES_tradnl" sz="2000" dirty="0" err="1"/>
              <a:t>refers</a:t>
            </a:r>
            <a:r>
              <a:rPr lang="es-ES_tradnl" sz="2000" dirty="0"/>
              <a:t> to a </a:t>
            </a:r>
            <a:r>
              <a:rPr lang="es-ES_tradnl" sz="2000" dirty="0" err="1"/>
              <a:t>proposal</a:t>
            </a:r>
            <a:r>
              <a:rPr lang="es-ES_tradnl" sz="2000" dirty="0"/>
              <a:t> </a:t>
            </a:r>
            <a:r>
              <a:rPr lang="es-ES_tradnl" sz="2000" dirty="0" err="1"/>
              <a:t>where</a:t>
            </a:r>
            <a:r>
              <a:rPr lang="es-ES_tradnl" sz="2000" dirty="0"/>
              <a:t> a </a:t>
            </a:r>
            <a:r>
              <a:rPr lang="es-ES_tradnl" sz="2000" dirty="0" err="1"/>
              <a:t>small</a:t>
            </a:r>
            <a:r>
              <a:rPr lang="es-ES_tradnl" sz="2000" dirty="0"/>
              <a:t> </a:t>
            </a:r>
            <a:r>
              <a:rPr lang="es-ES_tradnl" sz="2000" dirty="0" err="1"/>
              <a:t>number</a:t>
            </a:r>
            <a:r>
              <a:rPr lang="es-ES_tradnl" sz="2000" dirty="0"/>
              <a:t> of </a:t>
            </a:r>
            <a:r>
              <a:rPr lang="es-ES_tradnl" sz="2000" dirty="0" err="1"/>
              <a:t>people</a:t>
            </a:r>
            <a:r>
              <a:rPr lang="es-ES_tradnl" sz="2000" dirty="0"/>
              <a:t> </a:t>
            </a:r>
            <a:r>
              <a:rPr lang="es-ES_tradnl" sz="2000" dirty="0" err="1"/>
              <a:t>support</a:t>
            </a:r>
            <a:r>
              <a:rPr lang="es-ES_tradnl" sz="2000" dirty="0"/>
              <a:t> </a:t>
            </a:r>
            <a:r>
              <a:rPr lang="es-ES_tradnl" sz="2000" dirty="0" err="1"/>
              <a:t>the</a:t>
            </a:r>
            <a:r>
              <a:rPr lang="es-ES_tradnl" sz="2000" dirty="0"/>
              <a:t> </a:t>
            </a:r>
            <a:r>
              <a:rPr lang="es-ES_tradnl" sz="2000" dirty="0" err="1"/>
              <a:t>recommendation</a:t>
            </a:r>
            <a:r>
              <a:rPr lang="es-ES_tradnl" sz="2000" dirty="0"/>
              <a:t>. </a:t>
            </a:r>
            <a:r>
              <a:rPr lang="es-ES_tradnl" sz="1800" dirty="0" err="1"/>
              <a:t>This</a:t>
            </a:r>
            <a:r>
              <a:rPr lang="es-ES_tradnl" sz="1800" dirty="0"/>
              <a:t> can </a:t>
            </a:r>
            <a:r>
              <a:rPr lang="es-ES_tradnl" sz="1800" dirty="0" err="1"/>
              <a:t>happen</a:t>
            </a:r>
            <a:r>
              <a:rPr lang="es-ES_tradnl" sz="1800" dirty="0"/>
              <a:t> in response to a </a:t>
            </a:r>
            <a:r>
              <a:rPr lang="es-ES_tradnl" sz="1800" dirty="0" err="1"/>
              <a:t>Consensus</a:t>
            </a:r>
            <a:r>
              <a:rPr lang="es-ES_tradnl" sz="1800" dirty="0"/>
              <a:t>, </a:t>
            </a:r>
            <a:r>
              <a:rPr lang="es-ES_tradnl" sz="1800" dirty="0" err="1"/>
              <a:t>Strong</a:t>
            </a:r>
            <a:r>
              <a:rPr lang="es-ES_tradnl" sz="1800" dirty="0"/>
              <a:t> </a:t>
            </a:r>
            <a:r>
              <a:rPr lang="es-ES_tradnl" sz="1800" dirty="0" err="1"/>
              <a:t>support</a:t>
            </a:r>
            <a:r>
              <a:rPr lang="es-ES_tradnl" sz="1800" dirty="0"/>
              <a:t> </a:t>
            </a:r>
            <a:r>
              <a:rPr lang="es-ES_tradnl" sz="1800" dirty="0" err="1"/>
              <a:t>but</a:t>
            </a:r>
            <a:r>
              <a:rPr lang="es-ES_tradnl" sz="1800" dirty="0"/>
              <a:t> </a:t>
            </a:r>
            <a:r>
              <a:rPr lang="es-ES_tradnl" sz="1800" dirty="0" err="1"/>
              <a:t>significant</a:t>
            </a:r>
            <a:r>
              <a:rPr lang="es-ES_tradnl" sz="1800" dirty="0"/>
              <a:t> </a:t>
            </a:r>
            <a:r>
              <a:rPr lang="es-ES_tradnl" sz="1800" dirty="0" err="1"/>
              <a:t>opposition</a:t>
            </a:r>
            <a:r>
              <a:rPr lang="es-ES_tradnl" sz="1800" dirty="0"/>
              <a:t>, and No </a:t>
            </a:r>
            <a:r>
              <a:rPr lang="es-ES_tradnl" sz="1800" dirty="0" err="1"/>
              <a:t>Consensus</a:t>
            </a:r>
            <a:r>
              <a:rPr lang="es-ES_tradnl" sz="1800" dirty="0"/>
              <a:t>; </a:t>
            </a:r>
            <a:r>
              <a:rPr lang="es-ES_tradnl" sz="1800" dirty="0" err="1"/>
              <a:t>or</a:t>
            </a:r>
            <a:r>
              <a:rPr lang="es-ES_tradnl" sz="1800" dirty="0"/>
              <a:t>, </a:t>
            </a:r>
            <a:r>
              <a:rPr lang="es-ES_tradnl" sz="1800" dirty="0" err="1"/>
              <a:t>it</a:t>
            </a:r>
            <a:r>
              <a:rPr lang="es-ES_tradnl" sz="1800" dirty="0"/>
              <a:t> can </a:t>
            </a:r>
            <a:r>
              <a:rPr lang="es-ES_tradnl" sz="1800" dirty="0" err="1"/>
              <a:t>happen</a:t>
            </a:r>
            <a:r>
              <a:rPr lang="es-ES_tradnl" sz="1800" dirty="0"/>
              <a:t> in cases </a:t>
            </a:r>
            <a:r>
              <a:rPr lang="es-ES_tradnl" sz="1800" dirty="0" err="1"/>
              <a:t>where</a:t>
            </a:r>
            <a:r>
              <a:rPr lang="es-ES_tradnl" sz="1800" dirty="0"/>
              <a:t> </a:t>
            </a:r>
            <a:r>
              <a:rPr lang="es-ES_tradnl" sz="1800" dirty="0" err="1"/>
              <a:t>there</a:t>
            </a:r>
            <a:r>
              <a:rPr lang="es-ES_tradnl" sz="1800" dirty="0"/>
              <a:t> </a:t>
            </a:r>
            <a:r>
              <a:rPr lang="es-ES_tradnl" sz="1800" dirty="0" err="1"/>
              <a:t>is</a:t>
            </a:r>
            <a:r>
              <a:rPr lang="es-ES_tradnl" sz="1800" dirty="0"/>
              <a:t> </a:t>
            </a:r>
            <a:r>
              <a:rPr lang="es-ES_tradnl" sz="1800" dirty="0" err="1"/>
              <a:t>neither</a:t>
            </a:r>
            <a:r>
              <a:rPr lang="es-ES_tradnl" sz="1800" dirty="0"/>
              <a:t> </a:t>
            </a:r>
            <a:r>
              <a:rPr lang="es-ES_tradnl" sz="1800" dirty="0" err="1"/>
              <a:t>support</a:t>
            </a:r>
            <a:r>
              <a:rPr lang="es-ES_tradnl" sz="1800" dirty="0"/>
              <a:t> </a:t>
            </a:r>
            <a:r>
              <a:rPr lang="es-ES_tradnl" sz="1800" dirty="0" err="1"/>
              <a:t>nor</a:t>
            </a:r>
            <a:r>
              <a:rPr lang="es-ES_tradnl" sz="1800" dirty="0"/>
              <a:t> </a:t>
            </a:r>
            <a:r>
              <a:rPr lang="es-ES_tradnl" sz="1800" dirty="0" err="1"/>
              <a:t>opposition</a:t>
            </a:r>
            <a:r>
              <a:rPr lang="es-ES_tradnl" sz="1800" dirty="0"/>
              <a:t> to a </a:t>
            </a:r>
            <a:r>
              <a:rPr lang="es-ES_tradnl" sz="1800" dirty="0" err="1"/>
              <a:t>suggestion</a:t>
            </a:r>
            <a:r>
              <a:rPr lang="es-ES_tradnl" sz="1800" dirty="0"/>
              <a:t> </a:t>
            </a:r>
            <a:r>
              <a:rPr lang="es-ES_tradnl" sz="1800" dirty="0" err="1"/>
              <a:t>made</a:t>
            </a:r>
            <a:r>
              <a:rPr lang="es-ES_tradnl" sz="1800" dirty="0"/>
              <a:t> </a:t>
            </a:r>
            <a:r>
              <a:rPr lang="es-ES_tradnl" sz="1800" dirty="0" err="1"/>
              <a:t>by</a:t>
            </a:r>
            <a:r>
              <a:rPr lang="es-ES_tradnl" sz="1800" dirty="0"/>
              <a:t> a </a:t>
            </a:r>
            <a:r>
              <a:rPr lang="es-ES_tradnl" sz="1800" dirty="0" err="1"/>
              <a:t>small</a:t>
            </a:r>
            <a:r>
              <a:rPr lang="es-ES_tradnl" sz="1800" dirty="0"/>
              <a:t> </a:t>
            </a:r>
            <a:r>
              <a:rPr lang="es-ES_tradnl" sz="1800" dirty="0" err="1"/>
              <a:t>number</a:t>
            </a:r>
            <a:r>
              <a:rPr lang="es-ES_tradnl" sz="1800" dirty="0"/>
              <a:t> of </a:t>
            </a:r>
            <a:r>
              <a:rPr lang="es-ES_tradnl" sz="1800" dirty="0" err="1"/>
              <a:t>individuals</a:t>
            </a:r>
            <a:r>
              <a:rPr lang="es-ES_tradnl" sz="1800" dirty="0"/>
              <a:t>.</a:t>
            </a:r>
          </a:p>
        </p:txBody>
      </p:sp>
    </p:spTree>
    <p:extLst>
      <p:ext uri="{BB962C8B-B14F-4D97-AF65-F5344CB8AC3E}">
        <p14:creationId xmlns:p14="http://schemas.microsoft.com/office/powerpoint/2010/main" val="170766349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TotalTime>
  <Words>3593</Words>
  <Application>Microsoft Macintosh PowerPoint</Application>
  <PresentationFormat>Presentación en pantalla (4:3)</PresentationFormat>
  <Paragraphs>212</Paragraphs>
  <Slides>27</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Calibri</vt:lpstr>
      <vt:lpstr>Noto Sans Symbols</vt:lpstr>
      <vt:lpstr>Wingdings</vt:lpstr>
      <vt:lpstr>Arial</vt:lpstr>
      <vt:lpstr>ICANNPPT_Arial_4x3_June 2017_potx</vt:lpstr>
      <vt:lpstr>GAC WG to Examine the Protection of Geographic Names in Any Future Expansion of New gTLDs  Update on WT Track 5 Activities Geographic Names at the Top Level at ICANN</vt:lpstr>
      <vt:lpstr>GAC WG to Examine the Protection of Geographic Names in Any Future Expansion of New gTLDs </vt:lpstr>
      <vt:lpstr>Current Status of Work Track 5</vt:lpstr>
      <vt:lpstr>Recent activities of Work Track 5</vt:lpstr>
      <vt:lpstr>New gTLD Subsequent Procedures PDP WG Work Track 5 Terms of Reference (TOR)</vt:lpstr>
      <vt:lpstr>ToR hightlights: Context and Objectives</vt:lpstr>
      <vt:lpstr>ToR hightlights: Scope</vt:lpstr>
      <vt:lpstr>ToR hightlights: Deliverables</vt:lpstr>
      <vt:lpstr>ToR hightlights: Decision-making</vt:lpstr>
      <vt:lpstr>ToR hightlights: Decision-making</vt:lpstr>
      <vt:lpstr>ToR hightlights: WT5 membership</vt:lpstr>
      <vt:lpstr>Review of existing defined geographic names</vt:lpstr>
      <vt:lpstr>2.2.1.3.2 DNS Stability: String Review Procedure</vt:lpstr>
      <vt:lpstr>2.2.1.4.1 Country or Territory Names</vt:lpstr>
      <vt:lpstr>2.2.1.4.1 Country or Territory Names</vt:lpstr>
      <vt:lpstr>2.2.1.4.1 Country or Territory Names</vt:lpstr>
      <vt:lpstr>2.2.1.4.1 Country or Territory Names</vt:lpstr>
      <vt:lpstr>2.2.1.4.1 Country or Territory Names</vt:lpstr>
      <vt:lpstr>2.2.1.4.1 Country or Territory Names</vt:lpstr>
      <vt:lpstr>2.2.1.4.1 Country or Territory Names</vt:lpstr>
      <vt:lpstr>2.2.1.4.2 Other Geographic Names</vt:lpstr>
      <vt:lpstr>2.2.1.4.2 Other Geographic Names</vt:lpstr>
      <vt:lpstr>2.2.1.4.2 Other Geographic Names</vt:lpstr>
      <vt:lpstr>2.2.1.4.2 Other Geographic Names</vt:lpstr>
      <vt:lpstr>2.2.1.4.2 Other Geographic Names</vt:lpstr>
      <vt:lpstr>Geographical names not specifically mentioned in AGB</vt:lpstr>
      <vt:lpstr>GAC involvement in WT 5</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Track 5 Webinar: History of Geographic Names at the Top Level at ICANN</dc:title>
  <cp:lastModifiedBy>Olga Cavalli</cp:lastModifiedBy>
  <cp:revision>22</cp:revision>
  <cp:lastPrinted>2018-03-09T20:09:04Z</cp:lastPrinted>
  <dcterms:modified xsi:type="dcterms:W3CDTF">2018-03-10T22:00:51Z</dcterms:modified>
</cp:coreProperties>
</file>